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91" r:id="rId4"/>
    <p:sldId id="290" r:id="rId5"/>
    <p:sldId id="293" r:id="rId6"/>
    <p:sldId id="294" r:id="rId7"/>
    <p:sldId id="295" r:id="rId8"/>
    <p:sldId id="296" r:id="rId9"/>
    <p:sldId id="297" r:id="rId10"/>
    <p:sldId id="292" r:id="rId11"/>
    <p:sldId id="289" r:id="rId12"/>
    <p:sldId id="298" r:id="rId13"/>
    <p:sldId id="269" r:id="rId14"/>
    <p:sldId id="299" r:id="rId15"/>
    <p:sldId id="300" r:id="rId16"/>
    <p:sldId id="301" r:id="rId17"/>
    <p:sldId id="302" r:id="rId18"/>
    <p:sldId id="268" r:id="rId19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esya Malashenko" initials="O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7"/>
    <p:restoredTop sz="92818"/>
  </p:normalViewPr>
  <p:slideViewPr>
    <p:cSldViewPr>
      <p:cViewPr varScale="1">
        <p:scale>
          <a:sx n="108" d="100"/>
          <a:sy n="108" d="100"/>
        </p:scale>
        <p:origin x="80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7CE09-C4A3-1144-9DB7-5A07288F995A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AC5CB-D134-FF41-995C-4D22C1EC9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3171068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06837" y="2978523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46001" y="4251552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006837" y="4059007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346001" y="5350036"/>
            <a:ext cx="858519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066" y="0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006837" y="5157491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39" h="385445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0066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350" y="1776006"/>
            <a:ext cx="5339715" cy="4974590"/>
          </a:xfrm>
          <a:custGeom>
            <a:avLst/>
            <a:gdLst/>
            <a:ahLst/>
            <a:cxnLst/>
            <a:rect l="l" t="t" r="r" b="b"/>
            <a:pathLst>
              <a:path w="5339715" h="4974590">
                <a:moveTo>
                  <a:pt x="0" y="4974005"/>
                </a:moveTo>
                <a:lnTo>
                  <a:pt x="5339651" y="4974005"/>
                </a:lnTo>
                <a:lnTo>
                  <a:pt x="5339651" y="0"/>
                </a:lnTo>
                <a:lnTo>
                  <a:pt x="0" y="0"/>
                </a:lnTo>
                <a:lnTo>
                  <a:pt x="0" y="4974005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4100" y="2035669"/>
            <a:ext cx="2473325" cy="380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52A5CB"/>
                </a:solidFill>
                <a:latin typeface="SFProText-Heavy"/>
                <a:cs typeface="SFProText-Heavy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62440" y="6872414"/>
            <a:ext cx="1066481" cy="3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037372" y="7003779"/>
            <a:ext cx="250241" cy="217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" y="880505"/>
            <a:ext cx="1069086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SFProText-Medium"/>
                <a:cs typeface="SFProText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1541112"/>
            <a:ext cx="8475980" cy="252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0669C"/>
                </a:solidFill>
                <a:latin typeface="SFProText-Semibold"/>
                <a:cs typeface="SFProText-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08285"/>
                </a:solidFill>
                <a:latin typeface="SFProText-Medium"/>
                <a:cs typeface="SFProText-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dirty="0">
                <a:solidFill>
                  <a:srgbClr val="BCBEC0"/>
                </a:solidFill>
              </a:rPr>
              <a:t>‹#›</a:t>
            </a:fld>
            <a:r>
              <a:rPr sz="1800" dirty="0">
                <a:solidFill>
                  <a:srgbClr val="BCBEC0"/>
                </a:solidFill>
              </a:rPr>
              <a:t> </a:t>
            </a:r>
            <a:r>
              <a:rPr sz="1500" spc="-15" baseline="2777" dirty="0"/>
              <a:t>Кадры </a:t>
            </a:r>
            <a:r>
              <a:rPr sz="1500" baseline="2777" dirty="0"/>
              <a:t>XXI</a:t>
            </a:r>
            <a:r>
              <a:rPr sz="1500" spc="-44" baseline="2777" dirty="0"/>
              <a:t> </a:t>
            </a:r>
            <a:r>
              <a:rPr sz="1500" spc="-15" baseline="2777" dirty="0"/>
              <a:t>века</a:t>
            </a:r>
            <a:endParaRPr sz="1500" baseline="2777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mailto:olesya@hackeru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74166"/>
            <a:ext cx="9975215" cy="1200150"/>
          </a:xfrm>
          <a:custGeom>
            <a:avLst/>
            <a:gdLst/>
            <a:ahLst/>
            <a:cxnLst/>
            <a:rect l="l" t="t" r="r" b="b"/>
            <a:pathLst>
              <a:path w="9975215" h="1200150">
                <a:moveTo>
                  <a:pt x="4071867" y="761860"/>
                </a:moveTo>
                <a:lnTo>
                  <a:pt x="3775589" y="761860"/>
                </a:lnTo>
                <a:lnTo>
                  <a:pt x="3775589" y="822947"/>
                </a:lnTo>
                <a:lnTo>
                  <a:pt x="3775166" y="831188"/>
                </a:lnTo>
                <a:lnTo>
                  <a:pt x="3757037" y="874071"/>
                </a:lnTo>
                <a:lnTo>
                  <a:pt x="3718391" y="900263"/>
                </a:lnTo>
                <a:lnTo>
                  <a:pt x="3694677" y="903858"/>
                </a:lnTo>
                <a:lnTo>
                  <a:pt x="0" y="903858"/>
                </a:lnTo>
                <a:lnTo>
                  <a:pt x="0" y="1200137"/>
                </a:lnTo>
                <a:lnTo>
                  <a:pt x="3694817" y="1200137"/>
                </a:lnTo>
                <a:lnTo>
                  <a:pt x="3733200" y="1198168"/>
                </a:lnTo>
                <a:lnTo>
                  <a:pt x="3806851" y="1183029"/>
                </a:lnTo>
                <a:lnTo>
                  <a:pt x="3890296" y="1145219"/>
                </a:lnTo>
                <a:lnTo>
                  <a:pt x="3934510" y="1113736"/>
                </a:lnTo>
                <a:lnTo>
                  <a:pt x="3973639" y="1076408"/>
                </a:lnTo>
                <a:lnTo>
                  <a:pt x="4007135" y="1033830"/>
                </a:lnTo>
                <a:lnTo>
                  <a:pt x="4034413" y="986533"/>
                </a:lnTo>
                <a:lnTo>
                  <a:pt x="4054770" y="935061"/>
                </a:lnTo>
                <a:lnTo>
                  <a:pt x="4067493" y="880252"/>
                </a:lnTo>
                <a:lnTo>
                  <a:pt x="4071867" y="822947"/>
                </a:lnTo>
                <a:lnTo>
                  <a:pt x="4071867" y="761860"/>
                </a:lnTo>
                <a:close/>
              </a:path>
              <a:path w="9975215" h="1200150">
                <a:moveTo>
                  <a:pt x="9831457" y="0"/>
                </a:moveTo>
                <a:lnTo>
                  <a:pt x="4152614" y="0"/>
                </a:lnTo>
                <a:lnTo>
                  <a:pt x="4114233" y="1968"/>
                </a:lnTo>
                <a:lnTo>
                  <a:pt x="4040596" y="17107"/>
                </a:lnTo>
                <a:lnTo>
                  <a:pt x="3957160" y="54917"/>
                </a:lnTo>
                <a:lnTo>
                  <a:pt x="3912944" y="86401"/>
                </a:lnTo>
                <a:lnTo>
                  <a:pt x="3873812" y="123728"/>
                </a:lnTo>
                <a:lnTo>
                  <a:pt x="3840308" y="166306"/>
                </a:lnTo>
                <a:lnTo>
                  <a:pt x="3813038" y="213598"/>
                </a:lnTo>
                <a:lnTo>
                  <a:pt x="3792685" y="265071"/>
                </a:lnTo>
                <a:lnTo>
                  <a:pt x="3779963" y="319882"/>
                </a:lnTo>
                <a:lnTo>
                  <a:pt x="3775589" y="377189"/>
                </a:lnTo>
                <a:lnTo>
                  <a:pt x="3775589" y="600252"/>
                </a:lnTo>
                <a:lnTo>
                  <a:pt x="4071867" y="600252"/>
                </a:lnTo>
                <a:lnTo>
                  <a:pt x="4071867" y="377189"/>
                </a:lnTo>
                <a:lnTo>
                  <a:pt x="4072289" y="368949"/>
                </a:lnTo>
                <a:lnTo>
                  <a:pt x="4090409" y="326067"/>
                </a:lnTo>
                <a:lnTo>
                  <a:pt x="4129065" y="299869"/>
                </a:lnTo>
                <a:lnTo>
                  <a:pt x="4152779" y="296278"/>
                </a:lnTo>
                <a:lnTo>
                  <a:pt x="9822415" y="296278"/>
                </a:lnTo>
                <a:lnTo>
                  <a:pt x="9975081" y="143624"/>
                </a:lnTo>
                <a:lnTo>
                  <a:pt x="9831457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592398" y="3725827"/>
            <a:ext cx="802640" cy="1186180"/>
          </a:xfrm>
          <a:custGeom>
            <a:avLst/>
            <a:gdLst/>
            <a:ahLst/>
            <a:cxnLst/>
            <a:rect l="l" t="t" r="r" b="b"/>
            <a:pathLst>
              <a:path w="802640" h="1186179">
                <a:moveTo>
                  <a:pt x="209499" y="0"/>
                </a:moveTo>
                <a:lnTo>
                  <a:pt x="0" y="209511"/>
                </a:lnTo>
                <a:lnTo>
                  <a:pt x="383336" y="592836"/>
                </a:lnTo>
                <a:lnTo>
                  <a:pt x="0" y="976160"/>
                </a:lnTo>
                <a:lnTo>
                  <a:pt x="209499" y="1185672"/>
                </a:lnTo>
                <a:lnTo>
                  <a:pt x="802347" y="592836"/>
                </a:lnTo>
                <a:lnTo>
                  <a:pt x="209499" y="0"/>
                </a:lnTo>
                <a:close/>
              </a:path>
            </a:pathLst>
          </a:custGeom>
          <a:solidFill>
            <a:srgbClr val="D2E2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774412"/>
            <a:ext cx="4695190" cy="161925"/>
          </a:xfrm>
          <a:custGeom>
            <a:avLst/>
            <a:gdLst/>
            <a:ahLst/>
            <a:cxnLst/>
            <a:rect l="l" t="t" r="r" b="b"/>
            <a:pathLst>
              <a:path w="4695190" h="161925">
                <a:moveTo>
                  <a:pt x="3775583" y="0"/>
                </a:moveTo>
                <a:lnTo>
                  <a:pt x="0" y="0"/>
                </a:lnTo>
                <a:lnTo>
                  <a:pt x="0" y="161607"/>
                </a:lnTo>
                <a:lnTo>
                  <a:pt x="3775583" y="161607"/>
                </a:lnTo>
                <a:lnTo>
                  <a:pt x="3775583" y="0"/>
                </a:lnTo>
                <a:close/>
              </a:path>
              <a:path w="4695190" h="161925">
                <a:moveTo>
                  <a:pt x="4602848" y="0"/>
                </a:moveTo>
                <a:lnTo>
                  <a:pt x="4071874" y="0"/>
                </a:lnTo>
                <a:lnTo>
                  <a:pt x="4071874" y="161620"/>
                </a:lnTo>
                <a:lnTo>
                  <a:pt x="4625809" y="161620"/>
                </a:lnTo>
                <a:lnTo>
                  <a:pt x="4695139" y="92290"/>
                </a:lnTo>
                <a:lnTo>
                  <a:pt x="4602848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5595" y="4774412"/>
            <a:ext cx="296545" cy="161925"/>
          </a:xfrm>
          <a:custGeom>
            <a:avLst/>
            <a:gdLst/>
            <a:ahLst/>
            <a:cxnLst/>
            <a:rect l="l" t="t" r="r" b="b"/>
            <a:pathLst>
              <a:path w="296545" h="161925">
                <a:moveTo>
                  <a:pt x="296278" y="0"/>
                </a:moveTo>
                <a:lnTo>
                  <a:pt x="0" y="0"/>
                </a:lnTo>
                <a:lnTo>
                  <a:pt x="0" y="161607"/>
                </a:lnTo>
                <a:lnTo>
                  <a:pt x="296278" y="161607"/>
                </a:lnTo>
                <a:lnTo>
                  <a:pt x="296278" y="0"/>
                </a:lnTo>
                <a:close/>
              </a:path>
            </a:pathLst>
          </a:custGeom>
          <a:solidFill>
            <a:srgbClr val="A0C6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905" y="4528195"/>
            <a:ext cx="453390" cy="677545"/>
          </a:xfrm>
          <a:custGeom>
            <a:avLst/>
            <a:gdLst/>
            <a:ahLst/>
            <a:cxnLst/>
            <a:rect l="l" t="t" r="r" b="b"/>
            <a:pathLst>
              <a:path w="453389" h="677545">
                <a:moveTo>
                  <a:pt x="114274" y="0"/>
                </a:moveTo>
                <a:lnTo>
                  <a:pt x="0" y="114274"/>
                </a:lnTo>
                <a:lnTo>
                  <a:pt x="224231" y="338505"/>
                </a:lnTo>
                <a:lnTo>
                  <a:pt x="0" y="562736"/>
                </a:lnTo>
                <a:lnTo>
                  <a:pt x="114274" y="677011"/>
                </a:lnTo>
                <a:lnTo>
                  <a:pt x="452780" y="338505"/>
                </a:lnTo>
                <a:lnTo>
                  <a:pt x="114274" y="0"/>
                </a:lnTo>
                <a:close/>
              </a:path>
            </a:pathLst>
          </a:custGeom>
          <a:solidFill>
            <a:srgbClr val="CCDFEC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908481"/>
            <a:ext cx="7200265" cy="811530"/>
          </a:xfrm>
          <a:custGeom>
            <a:avLst/>
            <a:gdLst/>
            <a:ahLst/>
            <a:cxnLst/>
            <a:rect l="l" t="t" r="r" b="b"/>
            <a:pathLst>
              <a:path w="7200265" h="811529">
                <a:moveTo>
                  <a:pt x="3766003" y="0"/>
                </a:moveTo>
                <a:lnTo>
                  <a:pt x="0" y="0"/>
                </a:lnTo>
                <a:lnTo>
                  <a:pt x="0" y="242417"/>
                </a:lnTo>
                <a:lnTo>
                  <a:pt x="3762599" y="242417"/>
                </a:lnTo>
                <a:lnTo>
                  <a:pt x="3764069" y="234356"/>
                </a:lnTo>
                <a:lnTo>
                  <a:pt x="3765135" y="226161"/>
                </a:lnTo>
                <a:lnTo>
                  <a:pt x="3765784" y="217843"/>
                </a:lnTo>
                <a:lnTo>
                  <a:pt x="3766003" y="209410"/>
                </a:lnTo>
                <a:lnTo>
                  <a:pt x="3766003" y="0"/>
                </a:lnTo>
                <a:close/>
              </a:path>
              <a:path w="7200265" h="811529">
                <a:moveTo>
                  <a:pt x="4472186" y="0"/>
                </a:moveTo>
                <a:lnTo>
                  <a:pt x="3900674" y="0"/>
                </a:lnTo>
                <a:lnTo>
                  <a:pt x="3900558" y="217746"/>
                </a:lnTo>
                <a:lnTo>
                  <a:pt x="3900212" y="226028"/>
                </a:lnTo>
                <a:lnTo>
                  <a:pt x="3899640" y="234252"/>
                </a:lnTo>
                <a:lnTo>
                  <a:pt x="3898845" y="242417"/>
                </a:lnTo>
                <a:lnTo>
                  <a:pt x="4471996" y="242417"/>
                </a:lnTo>
                <a:lnTo>
                  <a:pt x="4513538" y="250837"/>
                </a:lnTo>
                <a:lnTo>
                  <a:pt x="4551680" y="277996"/>
                </a:lnTo>
                <a:lnTo>
                  <a:pt x="4575020" y="318503"/>
                </a:lnTo>
                <a:lnTo>
                  <a:pt x="4579832" y="350253"/>
                </a:lnTo>
                <a:lnTo>
                  <a:pt x="4579832" y="460679"/>
                </a:lnTo>
                <a:lnTo>
                  <a:pt x="4581651" y="496360"/>
                </a:lnTo>
                <a:lnTo>
                  <a:pt x="4595700" y="564783"/>
                </a:lnTo>
                <a:lnTo>
                  <a:pt x="4630816" y="642285"/>
                </a:lnTo>
                <a:lnTo>
                  <a:pt x="4660065" y="683361"/>
                </a:lnTo>
                <a:lnTo>
                  <a:pt x="4694747" y="719722"/>
                </a:lnTo>
                <a:lnTo>
                  <a:pt x="4734302" y="750849"/>
                </a:lnTo>
                <a:lnTo>
                  <a:pt x="4778188" y="776157"/>
                </a:lnTo>
                <a:lnTo>
                  <a:pt x="4825923" y="795046"/>
                </a:lnTo>
                <a:lnTo>
                  <a:pt x="4876748" y="806861"/>
                </a:lnTo>
                <a:lnTo>
                  <a:pt x="4929907" y="810945"/>
                </a:lnTo>
                <a:lnTo>
                  <a:pt x="7073172" y="810945"/>
                </a:lnTo>
                <a:lnTo>
                  <a:pt x="7199804" y="684314"/>
                </a:lnTo>
                <a:lnTo>
                  <a:pt x="7084018" y="568528"/>
                </a:lnTo>
                <a:lnTo>
                  <a:pt x="4930098" y="568528"/>
                </a:lnTo>
                <a:lnTo>
                  <a:pt x="4919106" y="567964"/>
                </a:lnTo>
                <a:lnTo>
                  <a:pt x="4874619" y="552946"/>
                </a:lnTo>
                <a:lnTo>
                  <a:pt x="4840664" y="520560"/>
                </a:lnTo>
                <a:lnTo>
                  <a:pt x="4823489" y="476997"/>
                </a:lnTo>
                <a:lnTo>
                  <a:pt x="4822249" y="460679"/>
                </a:lnTo>
                <a:lnTo>
                  <a:pt x="4822249" y="350253"/>
                </a:lnTo>
                <a:lnTo>
                  <a:pt x="4820430" y="314579"/>
                </a:lnTo>
                <a:lnTo>
                  <a:pt x="4806381" y="246161"/>
                </a:lnTo>
                <a:lnTo>
                  <a:pt x="4771267" y="168659"/>
                </a:lnTo>
                <a:lnTo>
                  <a:pt x="4742020" y="127584"/>
                </a:lnTo>
                <a:lnTo>
                  <a:pt x="4707339" y="91223"/>
                </a:lnTo>
                <a:lnTo>
                  <a:pt x="4667779" y="60096"/>
                </a:lnTo>
                <a:lnTo>
                  <a:pt x="4623900" y="34788"/>
                </a:lnTo>
                <a:lnTo>
                  <a:pt x="4576169" y="15898"/>
                </a:lnTo>
                <a:lnTo>
                  <a:pt x="4525345" y="4084"/>
                </a:lnTo>
                <a:lnTo>
                  <a:pt x="4472186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4528" y="6137579"/>
            <a:ext cx="626110" cy="908685"/>
          </a:xfrm>
          <a:custGeom>
            <a:avLst/>
            <a:gdLst/>
            <a:ahLst/>
            <a:cxnLst/>
            <a:rect l="l" t="t" r="r" b="b"/>
            <a:pathLst>
              <a:path w="626109" h="908684">
                <a:moveTo>
                  <a:pt x="171411" y="0"/>
                </a:moveTo>
                <a:lnTo>
                  <a:pt x="0" y="171411"/>
                </a:lnTo>
                <a:lnTo>
                  <a:pt x="282790" y="454202"/>
                </a:lnTo>
                <a:lnTo>
                  <a:pt x="0" y="737006"/>
                </a:lnTo>
                <a:lnTo>
                  <a:pt x="171411" y="908418"/>
                </a:lnTo>
                <a:lnTo>
                  <a:pt x="625614" y="454202"/>
                </a:lnTo>
                <a:lnTo>
                  <a:pt x="171411" y="0"/>
                </a:lnTo>
                <a:close/>
              </a:path>
            </a:pathLst>
          </a:custGeom>
          <a:solidFill>
            <a:srgbClr val="DCDD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6817"/>
            <a:ext cx="5621655" cy="988060"/>
          </a:xfrm>
          <a:custGeom>
            <a:avLst/>
            <a:gdLst/>
            <a:ahLst/>
            <a:cxnLst/>
            <a:rect l="l" t="t" r="r" b="b"/>
            <a:pathLst>
              <a:path w="5621655" h="988060">
                <a:moveTo>
                  <a:pt x="3898839" y="724077"/>
                </a:moveTo>
                <a:lnTo>
                  <a:pt x="3762593" y="724077"/>
                </a:lnTo>
                <a:lnTo>
                  <a:pt x="3756034" y="746807"/>
                </a:lnTo>
                <a:lnTo>
                  <a:pt x="3746320" y="768069"/>
                </a:lnTo>
                <a:lnTo>
                  <a:pt x="3718435" y="805230"/>
                </a:lnTo>
                <a:lnTo>
                  <a:pt x="3666919" y="840070"/>
                </a:lnTo>
                <a:lnTo>
                  <a:pt x="3604288" y="852792"/>
                </a:lnTo>
                <a:lnTo>
                  <a:pt x="0" y="852792"/>
                </a:lnTo>
                <a:lnTo>
                  <a:pt x="0" y="987463"/>
                </a:lnTo>
                <a:lnTo>
                  <a:pt x="3604288" y="987463"/>
                </a:lnTo>
                <a:lnTo>
                  <a:pt x="3652254" y="983556"/>
                </a:lnTo>
                <a:lnTo>
                  <a:pt x="3697841" y="972255"/>
                </a:lnTo>
                <a:lnTo>
                  <a:pt x="3740382" y="954205"/>
                </a:lnTo>
                <a:lnTo>
                  <a:pt x="3779214" y="930056"/>
                </a:lnTo>
                <a:lnTo>
                  <a:pt x="3813672" y="900455"/>
                </a:lnTo>
                <a:lnTo>
                  <a:pt x="3845386" y="863075"/>
                </a:lnTo>
                <a:lnTo>
                  <a:pt x="3870695" y="820662"/>
                </a:lnTo>
                <a:lnTo>
                  <a:pt x="3888785" y="774052"/>
                </a:lnTo>
                <a:lnTo>
                  <a:pt x="3898839" y="724077"/>
                </a:lnTo>
                <a:close/>
              </a:path>
              <a:path w="5621655" h="988060">
                <a:moveTo>
                  <a:pt x="5555401" y="0"/>
                </a:moveTo>
                <a:lnTo>
                  <a:pt x="4062389" y="0"/>
                </a:lnTo>
                <a:lnTo>
                  <a:pt x="4014422" y="3907"/>
                </a:lnTo>
                <a:lnTo>
                  <a:pt x="3968836" y="15211"/>
                </a:lnTo>
                <a:lnTo>
                  <a:pt x="3926295" y="33263"/>
                </a:lnTo>
                <a:lnTo>
                  <a:pt x="3887462" y="57411"/>
                </a:lnTo>
                <a:lnTo>
                  <a:pt x="3853004" y="87007"/>
                </a:lnTo>
                <a:lnTo>
                  <a:pt x="3823408" y="121465"/>
                </a:lnTo>
                <a:lnTo>
                  <a:pt x="3799260" y="160297"/>
                </a:lnTo>
                <a:lnTo>
                  <a:pt x="3781208" y="202839"/>
                </a:lnTo>
                <a:lnTo>
                  <a:pt x="3769904" y="248425"/>
                </a:lnTo>
                <a:lnTo>
                  <a:pt x="3765997" y="296392"/>
                </a:lnTo>
                <a:lnTo>
                  <a:pt x="3765997" y="481660"/>
                </a:lnTo>
                <a:lnTo>
                  <a:pt x="3900680" y="481660"/>
                </a:lnTo>
                <a:lnTo>
                  <a:pt x="3900680" y="296392"/>
                </a:lnTo>
                <a:lnTo>
                  <a:pt x="3903965" y="263980"/>
                </a:lnTo>
                <a:lnTo>
                  <a:pt x="3928355" y="206322"/>
                </a:lnTo>
                <a:lnTo>
                  <a:pt x="3972326" y="162351"/>
                </a:lnTo>
                <a:lnTo>
                  <a:pt x="4029982" y="137957"/>
                </a:lnTo>
                <a:lnTo>
                  <a:pt x="4062389" y="134670"/>
                </a:lnTo>
                <a:lnTo>
                  <a:pt x="5553064" y="134670"/>
                </a:lnTo>
                <a:lnTo>
                  <a:pt x="5621568" y="66166"/>
                </a:lnTo>
                <a:lnTo>
                  <a:pt x="5555401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2590" y="5908481"/>
            <a:ext cx="138087" cy="24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7817" y="5164000"/>
            <a:ext cx="424815" cy="658495"/>
          </a:xfrm>
          <a:custGeom>
            <a:avLst/>
            <a:gdLst/>
            <a:ahLst/>
            <a:cxnLst/>
            <a:rect l="l" t="t" r="r" b="b"/>
            <a:pathLst>
              <a:path w="424814" h="658495">
                <a:moveTo>
                  <a:pt x="95224" y="0"/>
                </a:moveTo>
                <a:lnTo>
                  <a:pt x="0" y="95224"/>
                </a:lnTo>
                <a:lnTo>
                  <a:pt x="233743" y="328980"/>
                </a:lnTo>
                <a:lnTo>
                  <a:pt x="0" y="562736"/>
                </a:lnTo>
                <a:lnTo>
                  <a:pt x="95224" y="657974"/>
                </a:lnTo>
                <a:lnTo>
                  <a:pt x="424205" y="328980"/>
                </a:lnTo>
                <a:lnTo>
                  <a:pt x="95224" y="0"/>
                </a:lnTo>
                <a:close/>
              </a:path>
            </a:pathLst>
          </a:custGeom>
          <a:solidFill>
            <a:srgbClr val="A7CAE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66" y="5900470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6111" y="6021679"/>
            <a:ext cx="123189" cy="132080"/>
          </a:xfrm>
          <a:custGeom>
            <a:avLst/>
            <a:gdLst/>
            <a:ahLst/>
            <a:cxnLst/>
            <a:rect l="l" t="t" r="r" b="b"/>
            <a:pathLst>
              <a:path w="123190" h="132079">
                <a:moveTo>
                  <a:pt x="0" y="131952"/>
                </a:moveTo>
                <a:lnTo>
                  <a:pt x="122885" y="131952"/>
                </a:lnTo>
                <a:lnTo>
                  <a:pt x="122885" y="0"/>
                </a:lnTo>
                <a:lnTo>
                  <a:pt x="0" y="0"/>
                </a:lnTo>
                <a:lnTo>
                  <a:pt x="0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8997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3571" y="5888685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3"/>
                </a:moveTo>
                <a:lnTo>
                  <a:pt x="0" y="131953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2348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923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411" y="589037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3173" y="6021679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4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355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4471" y="6274638"/>
            <a:ext cx="135890" cy="143510"/>
          </a:xfrm>
          <a:custGeom>
            <a:avLst/>
            <a:gdLst/>
            <a:ahLst/>
            <a:cxnLst/>
            <a:rect l="l" t="t" r="r" b="b"/>
            <a:pathLst>
              <a:path w="135890" h="143510">
                <a:moveTo>
                  <a:pt x="135420" y="143446"/>
                </a:moveTo>
                <a:lnTo>
                  <a:pt x="0" y="143446"/>
                </a:lnTo>
                <a:lnTo>
                  <a:pt x="0" y="0"/>
                </a:lnTo>
                <a:lnTo>
                  <a:pt x="135420" y="0"/>
                </a:lnTo>
                <a:lnTo>
                  <a:pt x="135420" y="143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381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6230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6437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447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0833" y="6274638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2647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404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9846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1739" y="6346190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4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6018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9657" y="6473964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52"/>
                </a:moveTo>
                <a:lnTo>
                  <a:pt x="0" y="131952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879" y="6608648"/>
            <a:ext cx="125095" cy="132080"/>
          </a:xfrm>
          <a:custGeom>
            <a:avLst/>
            <a:gdLst/>
            <a:ahLst/>
            <a:cxnLst/>
            <a:rect l="l" t="t" r="r" b="b"/>
            <a:pathLst>
              <a:path w="125095" h="132079">
                <a:moveTo>
                  <a:pt x="124574" y="131940"/>
                </a:moveTo>
                <a:lnTo>
                  <a:pt x="0" y="131940"/>
                </a:lnTo>
                <a:lnTo>
                  <a:pt x="0" y="0"/>
                </a:lnTo>
                <a:lnTo>
                  <a:pt x="124574" y="0"/>
                </a:lnTo>
                <a:lnTo>
                  <a:pt x="124574" y="131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0791" y="5423661"/>
            <a:ext cx="67945" cy="71755"/>
          </a:xfrm>
          <a:custGeom>
            <a:avLst/>
            <a:gdLst/>
            <a:ahLst/>
            <a:cxnLst/>
            <a:rect l="l" t="t" r="r" b="b"/>
            <a:pathLst>
              <a:path w="67945" h="71754">
                <a:moveTo>
                  <a:pt x="67716" y="71716"/>
                </a:moveTo>
                <a:lnTo>
                  <a:pt x="0" y="71716"/>
                </a:lnTo>
                <a:lnTo>
                  <a:pt x="0" y="0"/>
                </a:lnTo>
                <a:lnTo>
                  <a:pt x="67716" y="0"/>
                </a:lnTo>
                <a:lnTo>
                  <a:pt x="67716" y="7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0910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41543" y="432455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9055" y="417222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36608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5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463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974" y="5225199"/>
            <a:ext cx="146685" cy="151765"/>
          </a:xfrm>
          <a:custGeom>
            <a:avLst/>
            <a:gdLst/>
            <a:ahLst/>
            <a:cxnLst/>
            <a:rect l="l" t="t" r="r" b="b"/>
            <a:pathLst>
              <a:path w="146684" h="151764">
                <a:moveTo>
                  <a:pt x="0" y="151599"/>
                </a:moveTo>
                <a:lnTo>
                  <a:pt x="146456" y="151599"/>
                </a:lnTo>
                <a:lnTo>
                  <a:pt x="146456" y="0"/>
                </a:lnTo>
                <a:lnTo>
                  <a:pt x="0" y="0"/>
                </a:lnTo>
                <a:lnTo>
                  <a:pt x="0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9829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9829" y="5073383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31237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355" y="5225199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99"/>
                </a:moveTo>
                <a:lnTo>
                  <a:pt x="0" y="151599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8607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8628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5430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8914" y="5072875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90" h="151764">
                <a:moveTo>
                  <a:pt x="148145" y="151587"/>
                </a:moveTo>
                <a:lnTo>
                  <a:pt x="0" y="151587"/>
                </a:lnTo>
                <a:lnTo>
                  <a:pt x="0" y="0"/>
                </a:lnTo>
                <a:lnTo>
                  <a:pt x="148145" y="0"/>
                </a:lnTo>
                <a:lnTo>
                  <a:pt x="148145" y="151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6283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331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9288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5286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32035" y="476901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979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09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9403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03017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9361" y="4853495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79959" y="84696"/>
                </a:moveTo>
                <a:lnTo>
                  <a:pt x="0" y="84696"/>
                </a:lnTo>
                <a:lnTo>
                  <a:pt x="0" y="0"/>
                </a:lnTo>
                <a:lnTo>
                  <a:pt x="79959" y="0"/>
                </a:lnTo>
                <a:lnTo>
                  <a:pt x="79959" y="8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09114" y="476623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957"/>
                </a:lnTo>
              </a:path>
            </a:pathLst>
          </a:custGeom>
          <a:ln w="799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9623" y="5711050"/>
            <a:ext cx="202411" cy="93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5835" y="5711050"/>
            <a:ext cx="69507" cy="93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7835" y="5711050"/>
            <a:ext cx="202410" cy="93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34240" y="5710989"/>
            <a:ext cx="67932" cy="93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7730" y="5711050"/>
            <a:ext cx="309598" cy="93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5117" y="5711050"/>
            <a:ext cx="280992" cy="93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74815" y="5711050"/>
            <a:ext cx="304594" cy="93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04086" y="5711050"/>
            <a:ext cx="305916" cy="93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46994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27133" y="5263949"/>
            <a:ext cx="430530" cy="537845"/>
          </a:xfrm>
          <a:custGeom>
            <a:avLst/>
            <a:gdLst/>
            <a:ahLst/>
            <a:cxnLst/>
            <a:rect l="l" t="t" r="r" b="b"/>
            <a:pathLst>
              <a:path w="430529" h="537845">
                <a:moveTo>
                  <a:pt x="216280" y="0"/>
                </a:moveTo>
                <a:lnTo>
                  <a:pt x="169051" y="4588"/>
                </a:lnTo>
                <a:lnTo>
                  <a:pt x="126744" y="17998"/>
                </a:lnTo>
                <a:lnTo>
                  <a:pt x="89783" y="39700"/>
                </a:lnTo>
                <a:lnTo>
                  <a:pt x="58591" y="69162"/>
                </a:lnTo>
                <a:lnTo>
                  <a:pt x="33593" y="105853"/>
                </a:lnTo>
                <a:lnTo>
                  <a:pt x="15213" y="149241"/>
                </a:lnTo>
                <a:lnTo>
                  <a:pt x="3873" y="198796"/>
                </a:lnTo>
                <a:lnTo>
                  <a:pt x="0" y="253987"/>
                </a:lnTo>
                <a:lnTo>
                  <a:pt x="0" y="282168"/>
                </a:lnTo>
                <a:lnTo>
                  <a:pt x="3757" y="338080"/>
                </a:lnTo>
                <a:lnTo>
                  <a:pt x="14784" y="388116"/>
                </a:lnTo>
                <a:lnTo>
                  <a:pt x="32710" y="431789"/>
                </a:lnTo>
                <a:lnTo>
                  <a:pt x="57164" y="468612"/>
                </a:lnTo>
                <a:lnTo>
                  <a:pt x="87776" y="498099"/>
                </a:lnTo>
                <a:lnTo>
                  <a:pt x="124178" y="519764"/>
                </a:lnTo>
                <a:lnTo>
                  <a:pt x="165997" y="533119"/>
                </a:lnTo>
                <a:lnTo>
                  <a:pt x="212864" y="537679"/>
                </a:lnTo>
                <a:lnTo>
                  <a:pt x="259794" y="532995"/>
                </a:lnTo>
                <a:lnTo>
                  <a:pt x="302032" y="519337"/>
                </a:lnTo>
                <a:lnTo>
                  <a:pt x="339095" y="497299"/>
                </a:lnTo>
                <a:lnTo>
                  <a:pt x="370501" y="467474"/>
                </a:lnTo>
                <a:lnTo>
                  <a:pt x="395768" y="430455"/>
                </a:lnTo>
                <a:lnTo>
                  <a:pt x="400557" y="419252"/>
                </a:lnTo>
                <a:lnTo>
                  <a:pt x="214756" y="419252"/>
                </a:lnTo>
                <a:lnTo>
                  <a:pt x="187573" y="410089"/>
                </a:lnTo>
                <a:lnTo>
                  <a:pt x="167493" y="383362"/>
                </a:lnTo>
                <a:lnTo>
                  <a:pt x="155053" y="340213"/>
                </a:lnTo>
                <a:lnTo>
                  <a:pt x="150814" y="282168"/>
                </a:lnTo>
                <a:lnTo>
                  <a:pt x="150814" y="253987"/>
                </a:lnTo>
                <a:lnTo>
                  <a:pt x="154999" y="196340"/>
                </a:lnTo>
                <a:lnTo>
                  <a:pt x="167351" y="153698"/>
                </a:lnTo>
                <a:lnTo>
                  <a:pt x="187413" y="127406"/>
                </a:lnTo>
                <a:lnTo>
                  <a:pt x="214756" y="118427"/>
                </a:lnTo>
                <a:lnTo>
                  <a:pt x="403075" y="118427"/>
                </a:lnTo>
                <a:lnTo>
                  <a:pt x="397354" y="104513"/>
                </a:lnTo>
                <a:lnTo>
                  <a:pt x="372929" y="68019"/>
                </a:lnTo>
                <a:lnTo>
                  <a:pt x="342273" y="38897"/>
                </a:lnTo>
                <a:lnTo>
                  <a:pt x="305724" y="17570"/>
                </a:lnTo>
                <a:lnTo>
                  <a:pt x="263615" y="4463"/>
                </a:lnTo>
                <a:lnTo>
                  <a:pt x="216280" y="0"/>
                </a:lnTo>
                <a:close/>
              </a:path>
              <a:path w="430529" h="537845">
                <a:moveTo>
                  <a:pt x="403075" y="118427"/>
                </a:moveTo>
                <a:lnTo>
                  <a:pt x="214756" y="118427"/>
                </a:lnTo>
                <a:lnTo>
                  <a:pt x="241999" y="127459"/>
                </a:lnTo>
                <a:lnTo>
                  <a:pt x="262210" y="153841"/>
                </a:lnTo>
                <a:lnTo>
                  <a:pt x="274782" y="196501"/>
                </a:lnTo>
                <a:lnTo>
                  <a:pt x="279079" y="253987"/>
                </a:lnTo>
                <a:lnTo>
                  <a:pt x="279079" y="282168"/>
                </a:lnTo>
                <a:lnTo>
                  <a:pt x="274730" y="340058"/>
                </a:lnTo>
                <a:lnTo>
                  <a:pt x="262072" y="383224"/>
                </a:lnTo>
                <a:lnTo>
                  <a:pt x="241844" y="410037"/>
                </a:lnTo>
                <a:lnTo>
                  <a:pt x="214756" y="419252"/>
                </a:lnTo>
                <a:lnTo>
                  <a:pt x="400557" y="419252"/>
                </a:lnTo>
                <a:lnTo>
                  <a:pt x="414413" y="386836"/>
                </a:lnTo>
                <a:lnTo>
                  <a:pt x="425953" y="337209"/>
                </a:lnTo>
                <a:lnTo>
                  <a:pt x="429907" y="282168"/>
                </a:lnTo>
                <a:lnTo>
                  <a:pt x="429907" y="253987"/>
                </a:lnTo>
                <a:lnTo>
                  <a:pt x="426179" y="197921"/>
                </a:lnTo>
                <a:lnTo>
                  <a:pt x="415216" y="147955"/>
                </a:lnTo>
                <a:lnTo>
                  <a:pt x="403075" y="11842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37707" y="5263954"/>
            <a:ext cx="402590" cy="528955"/>
          </a:xfrm>
          <a:custGeom>
            <a:avLst/>
            <a:gdLst/>
            <a:ahLst/>
            <a:cxnLst/>
            <a:rect l="l" t="t" r="r" b="b"/>
            <a:pathLst>
              <a:path w="402590" h="528954">
                <a:moveTo>
                  <a:pt x="389434" y="114998"/>
                </a:moveTo>
                <a:lnTo>
                  <a:pt x="193446" y="114998"/>
                </a:lnTo>
                <a:lnTo>
                  <a:pt x="215290" y="119223"/>
                </a:lnTo>
                <a:lnTo>
                  <a:pt x="232529" y="130516"/>
                </a:lnTo>
                <a:lnTo>
                  <a:pt x="243840" y="146807"/>
                </a:lnTo>
                <a:lnTo>
                  <a:pt x="247903" y="166027"/>
                </a:lnTo>
                <a:lnTo>
                  <a:pt x="242905" y="191864"/>
                </a:lnTo>
                <a:lnTo>
                  <a:pt x="229911" y="215384"/>
                </a:lnTo>
                <a:lnTo>
                  <a:pt x="211920" y="236977"/>
                </a:lnTo>
                <a:lnTo>
                  <a:pt x="191935" y="257035"/>
                </a:lnTo>
                <a:lnTo>
                  <a:pt x="9524" y="436384"/>
                </a:lnTo>
                <a:lnTo>
                  <a:pt x="9524" y="528535"/>
                </a:lnTo>
                <a:lnTo>
                  <a:pt x="402501" y="528535"/>
                </a:lnTo>
                <a:lnTo>
                  <a:pt x="402501" y="411632"/>
                </a:lnTo>
                <a:lnTo>
                  <a:pt x="210972" y="411632"/>
                </a:lnTo>
                <a:lnTo>
                  <a:pt x="210972" y="405917"/>
                </a:lnTo>
                <a:lnTo>
                  <a:pt x="331916" y="284061"/>
                </a:lnTo>
                <a:lnTo>
                  <a:pt x="362518" y="247845"/>
                </a:lnTo>
                <a:lnTo>
                  <a:pt x="385695" y="204130"/>
                </a:lnTo>
                <a:lnTo>
                  <a:pt x="394881" y="150025"/>
                </a:lnTo>
                <a:lnTo>
                  <a:pt x="389434" y="114998"/>
                </a:lnTo>
                <a:close/>
              </a:path>
              <a:path w="402590" h="528954">
                <a:moveTo>
                  <a:pt x="196494" y="0"/>
                </a:moveTo>
                <a:lnTo>
                  <a:pt x="133811" y="7055"/>
                </a:lnTo>
                <a:lnTo>
                  <a:pt x="83947" y="26359"/>
                </a:lnTo>
                <a:lnTo>
                  <a:pt x="46269" y="55119"/>
                </a:lnTo>
                <a:lnTo>
                  <a:pt x="20141" y="90544"/>
                </a:lnTo>
                <a:lnTo>
                  <a:pt x="4929" y="129841"/>
                </a:lnTo>
                <a:lnTo>
                  <a:pt x="0" y="170218"/>
                </a:lnTo>
                <a:lnTo>
                  <a:pt x="0" y="178968"/>
                </a:lnTo>
                <a:lnTo>
                  <a:pt x="140525" y="178968"/>
                </a:lnTo>
                <a:lnTo>
                  <a:pt x="140525" y="176695"/>
                </a:lnTo>
                <a:lnTo>
                  <a:pt x="140144" y="172491"/>
                </a:lnTo>
                <a:lnTo>
                  <a:pt x="140144" y="168694"/>
                </a:lnTo>
                <a:lnTo>
                  <a:pt x="143868" y="148415"/>
                </a:lnTo>
                <a:lnTo>
                  <a:pt x="154517" y="131278"/>
                </a:lnTo>
                <a:lnTo>
                  <a:pt x="171305" y="119425"/>
                </a:lnTo>
                <a:lnTo>
                  <a:pt x="193446" y="114998"/>
                </a:lnTo>
                <a:lnTo>
                  <a:pt x="389434" y="114998"/>
                </a:lnTo>
                <a:lnTo>
                  <a:pt x="388568" y="109428"/>
                </a:lnTo>
                <a:lnTo>
                  <a:pt x="370272" y="73390"/>
                </a:lnTo>
                <a:lnTo>
                  <a:pt x="340955" y="43170"/>
                </a:lnTo>
                <a:lnTo>
                  <a:pt x="301578" y="20026"/>
                </a:lnTo>
                <a:lnTo>
                  <a:pt x="253104" y="5216"/>
                </a:lnTo>
                <a:lnTo>
                  <a:pt x="196494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10607" y="5272702"/>
            <a:ext cx="381635" cy="520065"/>
          </a:xfrm>
          <a:custGeom>
            <a:avLst/>
            <a:gdLst/>
            <a:ahLst/>
            <a:cxnLst/>
            <a:rect l="l" t="t" r="r" b="b"/>
            <a:pathLst>
              <a:path w="381634" h="520064">
                <a:moveTo>
                  <a:pt x="381396" y="0"/>
                </a:moveTo>
                <a:lnTo>
                  <a:pt x="176682" y="0"/>
                </a:lnTo>
                <a:lnTo>
                  <a:pt x="125103" y="90665"/>
                </a:lnTo>
                <a:lnTo>
                  <a:pt x="99308" y="136253"/>
                </a:lnTo>
                <a:lnTo>
                  <a:pt x="73734" y="182075"/>
                </a:lnTo>
                <a:lnTo>
                  <a:pt x="48546" y="228175"/>
                </a:lnTo>
                <a:lnTo>
                  <a:pt x="23912" y="274601"/>
                </a:lnTo>
                <a:lnTo>
                  <a:pt x="0" y="321398"/>
                </a:lnTo>
                <a:lnTo>
                  <a:pt x="0" y="438683"/>
                </a:lnTo>
                <a:lnTo>
                  <a:pt x="249783" y="438683"/>
                </a:lnTo>
                <a:lnTo>
                  <a:pt x="249783" y="519785"/>
                </a:lnTo>
                <a:lnTo>
                  <a:pt x="381396" y="519785"/>
                </a:lnTo>
                <a:lnTo>
                  <a:pt x="381396" y="323684"/>
                </a:lnTo>
                <a:lnTo>
                  <a:pt x="127177" y="323684"/>
                </a:lnTo>
                <a:lnTo>
                  <a:pt x="127177" y="321779"/>
                </a:lnTo>
                <a:lnTo>
                  <a:pt x="149199" y="275945"/>
                </a:lnTo>
                <a:lnTo>
                  <a:pt x="171822" y="231757"/>
                </a:lnTo>
                <a:lnTo>
                  <a:pt x="195010" y="188666"/>
                </a:lnTo>
                <a:lnTo>
                  <a:pt x="218727" y="146123"/>
                </a:lnTo>
                <a:lnTo>
                  <a:pt x="242938" y="103581"/>
                </a:lnTo>
                <a:lnTo>
                  <a:pt x="381396" y="103581"/>
                </a:lnTo>
                <a:lnTo>
                  <a:pt x="381396" y="0"/>
                </a:lnTo>
                <a:close/>
              </a:path>
              <a:path w="381634" h="520064">
                <a:moveTo>
                  <a:pt x="381396" y="103581"/>
                </a:moveTo>
                <a:lnTo>
                  <a:pt x="249783" y="103581"/>
                </a:lnTo>
                <a:lnTo>
                  <a:pt x="249783" y="323684"/>
                </a:lnTo>
                <a:lnTo>
                  <a:pt x="381396" y="323684"/>
                </a:lnTo>
                <a:lnTo>
                  <a:pt x="381396" y="10358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7998" y="1573531"/>
            <a:ext cx="5094605" cy="2604770"/>
          </a:xfrm>
          <a:custGeom>
            <a:avLst/>
            <a:gdLst/>
            <a:ahLst/>
            <a:cxnLst/>
            <a:rect l="l" t="t" r="r" b="b"/>
            <a:pathLst>
              <a:path w="5094605" h="2604770">
                <a:moveTo>
                  <a:pt x="5093995" y="0"/>
                </a:moveTo>
                <a:lnTo>
                  <a:pt x="25184" y="0"/>
                </a:lnTo>
                <a:lnTo>
                  <a:pt x="0" y="2604465"/>
                </a:lnTo>
                <a:lnTo>
                  <a:pt x="5093995" y="2604465"/>
                </a:lnTo>
                <a:lnTo>
                  <a:pt x="5093995" y="0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50" y="12"/>
            <a:ext cx="10685780" cy="3393440"/>
          </a:xfrm>
          <a:custGeom>
            <a:avLst/>
            <a:gdLst/>
            <a:ahLst/>
            <a:cxnLst/>
            <a:rect l="l" t="t" r="r" b="b"/>
            <a:pathLst>
              <a:path w="10685780" h="3393440">
                <a:moveTo>
                  <a:pt x="0" y="3392995"/>
                </a:moveTo>
                <a:lnTo>
                  <a:pt x="10685640" y="3392995"/>
                </a:lnTo>
                <a:lnTo>
                  <a:pt x="10685640" y="0"/>
                </a:lnTo>
                <a:lnTo>
                  <a:pt x="0" y="0"/>
                </a:lnTo>
                <a:lnTo>
                  <a:pt x="0" y="3392995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44500" y="301237"/>
            <a:ext cx="29095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Operations</a:t>
            </a:r>
            <a:endParaRPr sz="1400" dirty="0">
              <a:latin typeface="SFProText-Heavy"/>
              <a:cs typeface="SFProText-Heavy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95300" y="2843974"/>
            <a:ext cx="727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35" dirty="0">
                <a:solidFill>
                  <a:srgbClr val="FFFFFF"/>
                </a:solidFill>
                <a:latin typeface="SFProText-Medium"/>
                <a:cs typeface="SFProText-Medium"/>
              </a:rPr>
              <a:t>Овчинцев Евгений</a:t>
            </a:r>
            <a:endParaRPr sz="1800" dirty="0">
              <a:latin typeface="SFProText-Medium"/>
              <a:cs typeface="SFProText-Medium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15082" y="3522450"/>
            <a:ext cx="477288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-35" dirty="0">
                <a:solidFill>
                  <a:srgbClr val="FFFFFF"/>
                </a:solidFill>
                <a:latin typeface="SF Pro Text"/>
                <a:cs typeface="SF Pro Text"/>
              </a:rPr>
              <a:t>Работа с </a:t>
            </a:r>
            <a:r>
              <a:rPr lang="en" sz="3200" dirty="0">
                <a:solidFill>
                  <a:srgbClr val="FFFFFF"/>
                </a:solidFill>
                <a:latin typeface="SF Pro Text"/>
              </a:rPr>
              <a:t>Jenkins</a:t>
            </a:r>
            <a:endParaRPr sz="3200" dirty="0">
              <a:latin typeface="SF Pro Text"/>
              <a:cs typeface="SF Pro Tex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995300" y="1001096"/>
            <a:ext cx="24367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/>
              <a:t>Занятие </a:t>
            </a:r>
            <a:r>
              <a:rPr lang="en-US" sz="1800" spc="-5" dirty="0"/>
              <a:t>1</a:t>
            </a:r>
            <a:r>
              <a:rPr lang="ru-RU" sz="1800" spc="-5" dirty="0"/>
              <a:t>3 (</a:t>
            </a:r>
            <a:r>
              <a:rPr lang="en-US" sz="1800" spc="-5" dirty="0"/>
              <a:t>0</a:t>
            </a:r>
            <a:r>
              <a:rPr lang="ru-RU" sz="1800" spc="-5" dirty="0"/>
              <a:t>5.0</a:t>
            </a:r>
            <a:r>
              <a:rPr lang="en-US" sz="1800" spc="-5" dirty="0"/>
              <a:t>3</a:t>
            </a:r>
            <a:r>
              <a:rPr lang="ru-RU" sz="1800" spc="-5" dirty="0"/>
              <a:t>.2020)</a:t>
            </a:r>
            <a:endParaRPr sz="1800" spc="-5" dirty="0"/>
          </a:p>
        </p:txBody>
      </p:sp>
      <p:sp>
        <p:nvSpPr>
          <p:cNvPr id="77" name="object 77"/>
          <p:cNvSpPr txBox="1"/>
          <p:nvPr/>
        </p:nvSpPr>
        <p:spPr>
          <a:xfrm>
            <a:off x="995300" y="1440068"/>
            <a:ext cx="66306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3093085" algn="l"/>
              </a:tabLst>
            </a:pPr>
            <a:r>
              <a:rPr lang="en" sz="2800" dirty="0">
                <a:solidFill>
                  <a:srgbClr val="FFFFFF"/>
                </a:solidFill>
                <a:latin typeface="SF Pro Text"/>
              </a:rPr>
              <a:t>Jenkins, CI </a:t>
            </a:r>
            <a:r>
              <a:rPr lang="ru-RU" sz="2800" dirty="0">
                <a:solidFill>
                  <a:srgbClr val="FFFFFF"/>
                </a:solidFill>
                <a:latin typeface="SF Pro Text"/>
              </a:rPr>
              <a:t>и </a:t>
            </a:r>
            <a:r>
              <a:rPr lang="en" sz="2800" dirty="0">
                <a:solidFill>
                  <a:srgbClr val="FFFFFF"/>
                </a:solidFill>
                <a:latin typeface="SF Pro Text"/>
              </a:rPr>
              <a:t>Groovy Pipeline</a:t>
            </a:r>
            <a:endParaRPr lang="ru-RU" sz="2800" dirty="0">
              <a:solidFill>
                <a:srgbClr val="FFFFFF"/>
              </a:solidFill>
              <a:latin typeface="SF Pro Tex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1171602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5876" y="0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8645" y="979058"/>
            <a:ext cx="193040" cy="385445"/>
          </a:xfrm>
          <a:custGeom>
            <a:avLst/>
            <a:gdLst/>
            <a:ahLst/>
            <a:cxnLst/>
            <a:rect l="l" t="t" r="r" b="b"/>
            <a:pathLst>
              <a:path w="193040" h="385444">
                <a:moveTo>
                  <a:pt x="0" y="0"/>
                </a:moveTo>
                <a:lnTo>
                  <a:pt x="192544" y="192544"/>
                </a:lnTo>
                <a:lnTo>
                  <a:pt x="0" y="385089"/>
                </a:lnTo>
              </a:path>
            </a:pathLst>
          </a:custGeom>
          <a:ln w="38100">
            <a:solidFill>
              <a:srgbClr val="52A5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12599" y="3632627"/>
            <a:ext cx="314960" cy="207010"/>
          </a:xfrm>
          <a:custGeom>
            <a:avLst/>
            <a:gdLst/>
            <a:ahLst/>
            <a:cxnLst/>
            <a:rect l="l" t="t" r="r" b="b"/>
            <a:pathLst>
              <a:path w="314960" h="207010">
                <a:moveTo>
                  <a:pt x="142646" y="0"/>
                </a:moveTo>
                <a:lnTo>
                  <a:pt x="111248" y="6073"/>
                </a:lnTo>
                <a:lnTo>
                  <a:pt x="85153" y="22755"/>
                </a:lnTo>
                <a:lnTo>
                  <a:pt x="66897" y="47738"/>
                </a:lnTo>
                <a:lnTo>
                  <a:pt x="59016" y="78714"/>
                </a:lnTo>
                <a:lnTo>
                  <a:pt x="35790" y="85069"/>
                </a:lnTo>
                <a:lnTo>
                  <a:pt x="17059" y="99152"/>
                </a:lnTo>
                <a:lnTo>
                  <a:pt x="4552" y="119001"/>
                </a:lnTo>
                <a:lnTo>
                  <a:pt x="0" y="142659"/>
                </a:lnTo>
                <a:lnTo>
                  <a:pt x="4552" y="166309"/>
                </a:lnTo>
                <a:lnTo>
                  <a:pt x="17059" y="186156"/>
                </a:lnTo>
                <a:lnTo>
                  <a:pt x="35790" y="200241"/>
                </a:lnTo>
                <a:lnTo>
                  <a:pt x="59016" y="206603"/>
                </a:lnTo>
                <a:lnTo>
                  <a:pt x="59016" y="196761"/>
                </a:lnTo>
                <a:lnTo>
                  <a:pt x="39919" y="191250"/>
                </a:lnTo>
                <a:lnTo>
                  <a:pt x="24279" y="179397"/>
                </a:lnTo>
                <a:lnTo>
                  <a:pt x="13711" y="162699"/>
                </a:lnTo>
                <a:lnTo>
                  <a:pt x="9829" y="142659"/>
                </a:lnTo>
                <a:lnTo>
                  <a:pt x="14134" y="121752"/>
                </a:lnTo>
                <a:lnTo>
                  <a:pt x="25819" y="104533"/>
                </a:lnTo>
                <a:lnTo>
                  <a:pt x="43037" y="92849"/>
                </a:lnTo>
                <a:lnTo>
                  <a:pt x="63944" y="88544"/>
                </a:lnTo>
                <a:lnTo>
                  <a:pt x="68859" y="88544"/>
                </a:lnTo>
                <a:lnTo>
                  <a:pt x="68859" y="83629"/>
                </a:lnTo>
                <a:lnTo>
                  <a:pt x="74682" y="54976"/>
                </a:lnTo>
                <a:lnTo>
                  <a:pt x="90536" y="31515"/>
                </a:lnTo>
                <a:lnTo>
                  <a:pt x="113998" y="15663"/>
                </a:lnTo>
                <a:lnTo>
                  <a:pt x="142646" y="9842"/>
                </a:lnTo>
                <a:lnTo>
                  <a:pt x="182759" y="9842"/>
                </a:lnTo>
                <a:lnTo>
                  <a:pt x="164686" y="2690"/>
                </a:lnTo>
                <a:lnTo>
                  <a:pt x="142646" y="0"/>
                </a:lnTo>
                <a:close/>
              </a:path>
              <a:path w="314960" h="207010">
                <a:moveTo>
                  <a:pt x="182759" y="9842"/>
                </a:moveTo>
                <a:lnTo>
                  <a:pt x="142646" y="9842"/>
                </a:lnTo>
                <a:lnTo>
                  <a:pt x="162340" y="12320"/>
                </a:lnTo>
                <a:lnTo>
                  <a:pt x="180306" y="19526"/>
                </a:lnTo>
                <a:lnTo>
                  <a:pt x="195736" y="31113"/>
                </a:lnTo>
                <a:lnTo>
                  <a:pt x="207822" y="46735"/>
                </a:lnTo>
                <a:lnTo>
                  <a:pt x="209054" y="49199"/>
                </a:lnTo>
                <a:lnTo>
                  <a:pt x="216420" y="49199"/>
                </a:lnTo>
                <a:lnTo>
                  <a:pt x="235021" y="52754"/>
                </a:lnTo>
                <a:lnTo>
                  <a:pt x="247167" y="61956"/>
                </a:lnTo>
                <a:lnTo>
                  <a:pt x="253778" y="74617"/>
                </a:lnTo>
                <a:lnTo>
                  <a:pt x="255778" y="88544"/>
                </a:lnTo>
                <a:lnTo>
                  <a:pt x="255778" y="93459"/>
                </a:lnTo>
                <a:lnTo>
                  <a:pt x="260692" y="93459"/>
                </a:lnTo>
                <a:lnTo>
                  <a:pt x="278508" y="97167"/>
                </a:lnTo>
                <a:lnTo>
                  <a:pt x="292515" y="107448"/>
                </a:lnTo>
                <a:lnTo>
                  <a:pt x="301680" y="123034"/>
                </a:lnTo>
                <a:lnTo>
                  <a:pt x="304965" y="142659"/>
                </a:lnTo>
                <a:lnTo>
                  <a:pt x="301083" y="162699"/>
                </a:lnTo>
                <a:lnTo>
                  <a:pt x="290515" y="179397"/>
                </a:lnTo>
                <a:lnTo>
                  <a:pt x="274875" y="191250"/>
                </a:lnTo>
                <a:lnTo>
                  <a:pt x="255778" y="196761"/>
                </a:lnTo>
                <a:lnTo>
                  <a:pt x="255778" y="206603"/>
                </a:lnTo>
                <a:lnTo>
                  <a:pt x="279006" y="200241"/>
                </a:lnTo>
                <a:lnTo>
                  <a:pt x="297741" y="186156"/>
                </a:lnTo>
                <a:lnTo>
                  <a:pt x="310252" y="166309"/>
                </a:lnTo>
                <a:lnTo>
                  <a:pt x="314807" y="142659"/>
                </a:lnTo>
                <a:lnTo>
                  <a:pt x="311099" y="120291"/>
                </a:lnTo>
                <a:lnTo>
                  <a:pt x="300820" y="102076"/>
                </a:lnTo>
                <a:lnTo>
                  <a:pt x="285237" y="89395"/>
                </a:lnTo>
                <a:lnTo>
                  <a:pt x="265620" y="83629"/>
                </a:lnTo>
                <a:lnTo>
                  <a:pt x="260870" y="65294"/>
                </a:lnTo>
                <a:lnTo>
                  <a:pt x="250702" y="51344"/>
                </a:lnTo>
                <a:lnTo>
                  <a:pt x="235693" y="42468"/>
                </a:lnTo>
                <a:lnTo>
                  <a:pt x="216420" y="39357"/>
                </a:lnTo>
                <a:lnTo>
                  <a:pt x="213969" y="39357"/>
                </a:lnTo>
                <a:lnTo>
                  <a:pt x="200923" y="22829"/>
                </a:lnTo>
                <a:lnTo>
                  <a:pt x="184303" y="10453"/>
                </a:lnTo>
                <a:lnTo>
                  <a:pt x="182759" y="9842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81464" y="3750687"/>
            <a:ext cx="177076" cy="177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4003" y="3612451"/>
            <a:ext cx="314807" cy="315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57832" y="36934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57832" y="3621735"/>
            <a:ext cx="9525" cy="67310"/>
          </a:xfrm>
          <a:custGeom>
            <a:avLst/>
            <a:gdLst/>
            <a:ahLst/>
            <a:cxnLst/>
            <a:rect l="l" t="t" r="r" b="b"/>
            <a:pathLst>
              <a:path w="9525" h="67310">
                <a:moveTo>
                  <a:pt x="0" y="67310"/>
                </a:moveTo>
                <a:lnTo>
                  <a:pt x="9474" y="67310"/>
                </a:lnTo>
                <a:lnTo>
                  <a:pt x="9474" y="0"/>
                </a:lnTo>
                <a:lnTo>
                  <a:pt x="0" y="0"/>
                </a:lnTo>
                <a:lnTo>
                  <a:pt x="0" y="6731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57832" y="3617290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888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04085" y="3621938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76780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85136" y="3693172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8625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05202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24138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43074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62035" y="3640925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57832" y="37881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57832" y="371698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57832" y="371190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04085" y="3716921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76780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85136" y="3788143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8999"/>
                </a:moveTo>
                <a:lnTo>
                  <a:pt x="9474" y="18999"/>
                </a:lnTo>
                <a:lnTo>
                  <a:pt x="9474" y="0"/>
                </a:lnTo>
                <a:lnTo>
                  <a:pt x="0" y="0"/>
                </a:lnTo>
                <a:lnTo>
                  <a:pt x="0" y="189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8625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05202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24138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043074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062035" y="373590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23579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04644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85695" y="37454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7832" y="38833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7832" y="3812235"/>
            <a:ext cx="9525" cy="66040"/>
          </a:xfrm>
          <a:custGeom>
            <a:avLst/>
            <a:gdLst/>
            <a:ahLst/>
            <a:cxnLst/>
            <a:rect l="l" t="t" r="r" b="b"/>
            <a:pathLst>
              <a:path w="9525" h="66039">
                <a:moveTo>
                  <a:pt x="0" y="66039"/>
                </a:moveTo>
                <a:lnTo>
                  <a:pt x="9474" y="66039"/>
                </a:lnTo>
                <a:lnTo>
                  <a:pt x="9474" y="0"/>
                </a:lnTo>
                <a:lnTo>
                  <a:pt x="0" y="0"/>
                </a:lnTo>
                <a:lnTo>
                  <a:pt x="0" y="6603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57832" y="3807155"/>
            <a:ext cx="255904" cy="0"/>
          </a:xfrm>
          <a:custGeom>
            <a:avLst/>
            <a:gdLst/>
            <a:ahLst/>
            <a:cxnLst/>
            <a:rect l="l" t="t" r="r" b="b"/>
            <a:pathLst>
              <a:path w="255905">
                <a:moveTo>
                  <a:pt x="0" y="0"/>
                </a:moveTo>
                <a:lnTo>
                  <a:pt x="255727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04085" y="3811892"/>
            <a:ext cx="9525" cy="66675"/>
          </a:xfrm>
          <a:custGeom>
            <a:avLst/>
            <a:gdLst/>
            <a:ahLst/>
            <a:cxnLst/>
            <a:rect l="l" t="t" r="r" b="b"/>
            <a:pathLst>
              <a:path w="9525" h="66675">
                <a:moveTo>
                  <a:pt x="9474" y="0"/>
                </a:moveTo>
                <a:lnTo>
                  <a:pt x="0" y="0"/>
                </a:lnTo>
                <a:lnTo>
                  <a:pt x="0" y="66484"/>
                </a:lnTo>
                <a:lnTo>
                  <a:pt x="9474" y="66484"/>
                </a:lnTo>
                <a:lnTo>
                  <a:pt x="9474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76780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85136" y="3883126"/>
            <a:ext cx="9525" cy="33655"/>
          </a:xfrm>
          <a:custGeom>
            <a:avLst/>
            <a:gdLst/>
            <a:ahLst/>
            <a:cxnLst/>
            <a:rect l="l" t="t" r="r" b="b"/>
            <a:pathLst>
              <a:path w="9525" h="33654">
                <a:moveTo>
                  <a:pt x="0" y="33248"/>
                </a:moveTo>
                <a:lnTo>
                  <a:pt x="9474" y="33248"/>
                </a:lnTo>
                <a:lnTo>
                  <a:pt x="9474" y="0"/>
                </a:lnTo>
                <a:lnTo>
                  <a:pt x="0" y="0"/>
                </a:lnTo>
                <a:lnTo>
                  <a:pt x="0" y="3324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8625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05202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24138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43074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74" y="28498"/>
                </a:lnTo>
                <a:lnTo>
                  <a:pt x="9474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2035" y="3830878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0" y="28498"/>
                </a:moveTo>
                <a:lnTo>
                  <a:pt x="9461" y="28498"/>
                </a:lnTo>
                <a:lnTo>
                  <a:pt x="9461" y="0"/>
                </a:lnTo>
                <a:lnTo>
                  <a:pt x="0" y="0"/>
                </a:lnTo>
                <a:lnTo>
                  <a:pt x="0" y="28498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47258" y="373116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55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55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23579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04644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85695" y="38403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99"/>
                </a:moveTo>
                <a:lnTo>
                  <a:pt x="9474" y="9499"/>
                </a:lnTo>
                <a:lnTo>
                  <a:pt x="9474" y="0"/>
                </a:lnTo>
                <a:lnTo>
                  <a:pt x="0" y="0"/>
                </a:lnTo>
                <a:lnTo>
                  <a:pt x="0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147258" y="382614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1"/>
                </a:lnTo>
                <a:lnTo>
                  <a:pt x="5478" y="32497"/>
                </a:lnTo>
                <a:lnTo>
                  <a:pt x="11492" y="36521"/>
                </a:lnTo>
                <a:lnTo>
                  <a:pt x="18948" y="37985"/>
                </a:lnTo>
                <a:lnTo>
                  <a:pt x="26402" y="36521"/>
                </a:lnTo>
                <a:lnTo>
                  <a:pt x="32411" y="32497"/>
                </a:lnTo>
                <a:lnTo>
                  <a:pt x="35074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4" y="28498"/>
                </a:lnTo>
                <a:lnTo>
                  <a:pt x="36423" y="26471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23579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4644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85695" y="365043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486"/>
                </a:moveTo>
                <a:lnTo>
                  <a:pt x="9474" y="9486"/>
                </a:lnTo>
                <a:lnTo>
                  <a:pt x="9474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7258" y="363618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48" y="0"/>
                </a:moveTo>
                <a:lnTo>
                  <a:pt x="11492" y="1466"/>
                </a:lnTo>
                <a:lnTo>
                  <a:pt x="5478" y="5494"/>
                </a:lnTo>
                <a:lnTo>
                  <a:pt x="1462" y="11524"/>
                </a:lnTo>
                <a:lnTo>
                  <a:pt x="0" y="18999"/>
                </a:lnTo>
                <a:lnTo>
                  <a:pt x="1462" y="26473"/>
                </a:lnTo>
                <a:lnTo>
                  <a:pt x="5478" y="32504"/>
                </a:lnTo>
                <a:lnTo>
                  <a:pt x="11492" y="36531"/>
                </a:lnTo>
                <a:lnTo>
                  <a:pt x="18948" y="37998"/>
                </a:lnTo>
                <a:lnTo>
                  <a:pt x="26402" y="36531"/>
                </a:lnTo>
                <a:lnTo>
                  <a:pt x="32411" y="32504"/>
                </a:lnTo>
                <a:lnTo>
                  <a:pt x="35076" y="28498"/>
                </a:lnTo>
                <a:lnTo>
                  <a:pt x="13030" y="28498"/>
                </a:lnTo>
                <a:lnTo>
                  <a:pt x="9474" y="23748"/>
                </a:lnTo>
                <a:lnTo>
                  <a:pt x="9474" y="13068"/>
                </a:lnTo>
                <a:lnTo>
                  <a:pt x="13030" y="9499"/>
                </a:lnTo>
                <a:lnTo>
                  <a:pt x="35076" y="9499"/>
                </a:lnTo>
                <a:lnTo>
                  <a:pt x="32411" y="5494"/>
                </a:lnTo>
                <a:lnTo>
                  <a:pt x="26402" y="1466"/>
                </a:lnTo>
                <a:lnTo>
                  <a:pt x="18948" y="0"/>
                </a:lnTo>
                <a:close/>
              </a:path>
              <a:path w="38100" h="38100">
                <a:moveTo>
                  <a:pt x="35076" y="9499"/>
                </a:moveTo>
                <a:lnTo>
                  <a:pt x="23685" y="9499"/>
                </a:lnTo>
                <a:lnTo>
                  <a:pt x="28422" y="13068"/>
                </a:lnTo>
                <a:lnTo>
                  <a:pt x="28422" y="23748"/>
                </a:lnTo>
                <a:lnTo>
                  <a:pt x="23685" y="28498"/>
                </a:lnTo>
                <a:lnTo>
                  <a:pt x="35076" y="28498"/>
                </a:lnTo>
                <a:lnTo>
                  <a:pt x="36423" y="26473"/>
                </a:lnTo>
                <a:lnTo>
                  <a:pt x="37884" y="18999"/>
                </a:lnTo>
                <a:lnTo>
                  <a:pt x="36423" y="11524"/>
                </a:lnTo>
                <a:lnTo>
                  <a:pt x="35076" y="9499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95728" y="390212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958" y="0"/>
                </a:lnTo>
              </a:path>
            </a:pathLst>
          </a:custGeom>
          <a:ln w="9499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84310" y="3609312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5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5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96791" y="385813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39">
                <a:moveTo>
                  <a:pt x="0" y="52933"/>
                </a:moveTo>
                <a:lnTo>
                  <a:pt x="10629" y="52933"/>
                </a:lnTo>
                <a:lnTo>
                  <a:pt x="10629" y="0"/>
                </a:lnTo>
                <a:lnTo>
                  <a:pt x="0" y="0"/>
                </a:lnTo>
                <a:lnTo>
                  <a:pt x="0" y="5293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75544" y="390578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75547" y="3815996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97733" y="364073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79"/>
                </a:lnTo>
              </a:path>
            </a:pathLst>
          </a:custGeom>
          <a:ln w="10617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05557" y="3635656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6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84308" y="3651656"/>
            <a:ext cx="297484" cy="2647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81194" y="3639943"/>
            <a:ext cx="314794" cy="314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29623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52" y="564756"/>
                </a:lnTo>
                <a:lnTo>
                  <a:pt x="582752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28863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14013" y="93559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7111" y="311062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0" y="2819247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47" name="object 45">
            <a:extLst>
              <a:ext uri="{FF2B5EF4-FFF2-40B4-BE49-F238E27FC236}">
                <a16:creationId xmlns:a16="http://schemas.microsoft.com/office/drawing/2014/main" id="{1542BA75-7F6D-C14E-8A98-364ACB4A55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</a:t>
            </a:fld>
            <a:endParaRPr sz="1500" baseline="277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</a:t>
            </a:r>
            <a:r>
              <a:rPr lang="en-US" dirty="0"/>
              <a:t> Jenkins?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10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/>
              <a:t>Jenkins – </a:t>
            </a:r>
            <a:r>
              <a:rPr lang="ru-RU" sz="2800" dirty="0"/>
              <a:t>это сервер непрерывной интеграции с открытым исходным кодом;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Позволяет обнаруживать изменения в системе контроля версий и запускать повторяющиеся задачи;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Для упрощения решения типовых задач предлагает широкий набор плагинов (</a:t>
            </a:r>
            <a:r>
              <a:rPr lang="en-US" sz="2800" dirty="0"/>
              <a:t>1500+);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Является </a:t>
            </a:r>
            <a:r>
              <a:rPr lang="ru-RU" sz="2800" dirty="0" err="1"/>
              <a:t>форком</a:t>
            </a:r>
            <a:r>
              <a:rPr lang="ru-RU" sz="2800" dirty="0"/>
              <a:t> оригинального проекта </a:t>
            </a:r>
            <a:r>
              <a:rPr lang="en-US" sz="2800" dirty="0"/>
              <a:t>Hudson </a:t>
            </a:r>
            <a:r>
              <a:rPr lang="ru-RU" sz="2800" dirty="0"/>
              <a:t>компании </a:t>
            </a:r>
            <a:r>
              <a:rPr lang="en-US" sz="2800" dirty="0"/>
              <a:t>Oracle.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2218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Зачем нужен </a:t>
            </a:r>
            <a:r>
              <a:rPr lang="en-US" dirty="0"/>
              <a:t>Jenkins?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11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Для более частой интеграции кода приложения, ускорения выявления ошибок, повышения качества и снижения затрат на разработку ПО;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Координация выполнения задач как часть рабочего процесса;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Компиляция кода, модульное тестирование и сборка пакетов, развертывание и другие виды тестирования;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Нотификация.</a:t>
            </a:r>
          </a:p>
        </p:txBody>
      </p:sp>
    </p:spTree>
    <p:extLst>
      <p:ext uri="{BB962C8B-B14F-4D97-AF65-F5344CB8AC3E}">
        <p14:creationId xmlns:p14="http://schemas.microsoft.com/office/powerpoint/2010/main" val="15490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Терминология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Задача - единица работы для проекта;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Представление - определенная пользователем коллекция задач или рабочих процессов;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/>
              <a:t>Master</a:t>
            </a:r>
            <a:r>
              <a:rPr lang="ru-RU" sz="2800" dirty="0"/>
              <a:t> - главный экземпляр </a:t>
            </a:r>
            <a:r>
              <a:rPr lang="en-US" sz="2800" dirty="0"/>
              <a:t>Jenkins</a:t>
            </a:r>
            <a:r>
              <a:rPr lang="ru-RU" sz="2800" dirty="0"/>
              <a:t>, выполняет планирование работы;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/>
              <a:t>Slave - </a:t>
            </a:r>
            <a:r>
              <a:rPr lang="ru-RU" sz="2800" dirty="0"/>
              <a:t>выполняет одно или несколько заданий в выделенных слотах (исполнители);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Рабочая область - рабочая область, где выполняется работа в рамках запусков задачи;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Плагин – встраиваемое расширение, обеспечивающее определённую функциональность.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174757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Архитектура 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AA377B-3E9E-BA4D-9F34-B467DD6DF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459" y="2904128"/>
            <a:ext cx="8548637" cy="32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Пользовательский интерфейс 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pic>
        <p:nvPicPr>
          <p:cNvPr id="10241" name="Picture 1" descr="page8image49610176">
            <a:extLst>
              <a:ext uri="{FF2B5EF4-FFF2-40B4-BE49-F238E27FC236}">
                <a16:creationId xmlns:a16="http://schemas.microsoft.com/office/drawing/2014/main" id="{B1E9B3F5-1CF8-F648-8834-E470C0CFB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10" y="2391979"/>
            <a:ext cx="7194946" cy="452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FEB66C-AC21-684E-BABC-BA00EAE48889}"/>
              </a:ext>
            </a:extLst>
          </p:cNvPr>
          <p:cNvSpPr/>
          <p:nvPr/>
        </p:nvSpPr>
        <p:spPr>
          <a:xfrm>
            <a:off x="1703412" y="2805264"/>
            <a:ext cx="1433170" cy="20429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7F2A4-2C2D-6443-A725-4DFD42017F21}"/>
              </a:ext>
            </a:extLst>
          </p:cNvPr>
          <p:cNvSpPr txBox="1"/>
          <p:nvPr/>
        </p:nvSpPr>
        <p:spPr>
          <a:xfrm>
            <a:off x="938775" y="4456634"/>
            <a:ext cx="111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Меню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0B9ADB5-EEB0-5143-B8FD-93D30C447D75}"/>
              </a:ext>
            </a:extLst>
          </p:cNvPr>
          <p:cNvSpPr/>
          <p:nvPr/>
        </p:nvSpPr>
        <p:spPr>
          <a:xfrm>
            <a:off x="3170634" y="2890713"/>
            <a:ext cx="5707522" cy="41444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BD954B-39CD-B842-A457-8C0D0200FFDD}"/>
              </a:ext>
            </a:extLst>
          </p:cNvPr>
          <p:cNvSpPr txBox="1"/>
          <p:nvPr/>
        </p:nvSpPr>
        <p:spPr>
          <a:xfrm>
            <a:off x="8817468" y="2567797"/>
            <a:ext cx="175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Представление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8FC70FAC-4775-4848-B211-789A5C937CAA}"/>
              </a:ext>
            </a:extLst>
          </p:cNvPr>
          <p:cNvSpPr/>
          <p:nvPr/>
        </p:nvSpPr>
        <p:spPr>
          <a:xfrm>
            <a:off x="3198244" y="3504970"/>
            <a:ext cx="5619224" cy="261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BCED7C-E224-DA45-A12F-ED7EBF5784EC}"/>
              </a:ext>
            </a:extLst>
          </p:cNvPr>
          <p:cNvSpPr txBox="1"/>
          <p:nvPr/>
        </p:nvSpPr>
        <p:spPr>
          <a:xfrm>
            <a:off x="7557059" y="3446552"/>
            <a:ext cx="175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Задача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2B5B1D5-E735-F449-A579-C6008AF2DDFF}"/>
              </a:ext>
            </a:extLst>
          </p:cNvPr>
          <p:cNvSpPr/>
          <p:nvPr/>
        </p:nvSpPr>
        <p:spPr>
          <a:xfrm>
            <a:off x="1702784" y="4857976"/>
            <a:ext cx="1433170" cy="20429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4AB790-FAFF-BB4D-8626-B9A3289510A0}"/>
              </a:ext>
            </a:extLst>
          </p:cNvPr>
          <p:cNvSpPr txBox="1"/>
          <p:nvPr/>
        </p:nvSpPr>
        <p:spPr>
          <a:xfrm>
            <a:off x="631170" y="6274896"/>
            <a:ext cx="111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Очередь сборки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B78985B-E62B-BD40-A36E-BD98F613902E}"/>
              </a:ext>
            </a:extLst>
          </p:cNvPr>
          <p:cNvSpPr/>
          <p:nvPr/>
        </p:nvSpPr>
        <p:spPr>
          <a:xfrm>
            <a:off x="1759215" y="6194914"/>
            <a:ext cx="1349097" cy="302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0A24C-4291-2D4B-9518-89E7C8478C9C}"/>
              </a:ext>
            </a:extLst>
          </p:cNvPr>
          <p:cNvSpPr txBox="1"/>
          <p:nvPr/>
        </p:nvSpPr>
        <p:spPr>
          <a:xfrm>
            <a:off x="2023787" y="6421751"/>
            <a:ext cx="111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Слэйвы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Задача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Задачей является совокупность настроек и вызовов плагинов, разделённая на 3 части: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800" dirty="0"/>
              <a:t>Подготовка окружения;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800" dirty="0"/>
              <a:t>Сборка;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800" dirty="0" err="1"/>
              <a:t>Послесборочные</a:t>
            </a:r>
            <a:r>
              <a:rPr lang="ru-RU" sz="2800" dirty="0"/>
              <a:t> операции.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B3C28A-12B6-804D-AD01-679262064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170" y="3637812"/>
            <a:ext cx="4868910" cy="28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2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 err="1"/>
              <a:t>Пайплайн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err="1"/>
              <a:t>Пайплайном</a:t>
            </a:r>
            <a:r>
              <a:rPr lang="ru-RU" sz="2800" dirty="0"/>
              <a:t> называется последовательность задач, объединённая в единый рабочий процесс;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err="1"/>
              <a:t>Пайплайн</a:t>
            </a:r>
            <a:r>
              <a:rPr lang="ru-RU" sz="2800" dirty="0"/>
              <a:t> может содержать последовательные и параллельные шаги;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Шаги могут выполняться на разных узлах.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6145BF-C004-084A-8E81-88FED3F78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15" y="4398445"/>
            <a:ext cx="6280306" cy="21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Синтаксис </a:t>
            </a:r>
            <a:r>
              <a:rPr lang="ru-RU" spc="-10" dirty="0" err="1"/>
              <a:t>пайплайна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 err="1"/>
              <a:t>Пайплайн</a:t>
            </a:r>
            <a:r>
              <a:rPr lang="en-US" sz="2800" dirty="0"/>
              <a:t> </a:t>
            </a:r>
            <a:r>
              <a:rPr lang="ru-RU" sz="2800" dirty="0"/>
              <a:t>имеет два варианта синтаксиса: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800" dirty="0"/>
              <a:t>Декларативный;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800" dirty="0"/>
              <a:t>Скриптовый (</a:t>
            </a:r>
            <a:r>
              <a:rPr lang="en-US" sz="2800" dirty="0"/>
              <a:t>Groovy</a:t>
            </a:r>
            <a:r>
              <a:rPr lang="ru-RU" sz="2800" dirty="0"/>
              <a:t>)</a:t>
            </a:r>
            <a:r>
              <a:rPr lang="en-US" sz="2800" dirty="0"/>
              <a:t>.</a:t>
            </a:r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ED8389-DEA5-6346-AA1B-847A31ACCE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90"/>
          <a:stretch/>
        </p:blipFill>
        <p:spPr>
          <a:xfrm>
            <a:off x="1058602" y="3618397"/>
            <a:ext cx="7426340" cy="30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5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12"/>
            <a:ext cx="10685780" cy="6516370"/>
          </a:xfrm>
          <a:custGeom>
            <a:avLst/>
            <a:gdLst/>
            <a:ahLst/>
            <a:cxnLst/>
            <a:rect l="l" t="t" r="r" b="b"/>
            <a:pathLst>
              <a:path w="10685780" h="6516370">
                <a:moveTo>
                  <a:pt x="0" y="6515989"/>
                </a:moveTo>
                <a:lnTo>
                  <a:pt x="10685640" y="6515989"/>
                </a:lnTo>
                <a:lnTo>
                  <a:pt x="10685640" y="0"/>
                </a:lnTo>
                <a:lnTo>
                  <a:pt x="0" y="0"/>
                </a:lnTo>
                <a:lnTo>
                  <a:pt x="0" y="6515989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300" y="2133429"/>
            <a:ext cx="4250055" cy="903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50" b="1" dirty="0">
                <a:latin typeface="SFProText-Heavy"/>
                <a:cs typeface="SFProText-Heavy"/>
              </a:rPr>
              <a:t>СП</a:t>
            </a:r>
            <a:r>
              <a:rPr sz="5750" b="1" spc="-175" dirty="0">
                <a:latin typeface="SFProText-Heavy"/>
                <a:cs typeface="SFProText-Heavy"/>
              </a:rPr>
              <a:t>А</a:t>
            </a:r>
            <a:r>
              <a:rPr sz="5750" b="1" dirty="0">
                <a:latin typeface="SFProText-Heavy"/>
                <a:cs typeface="SFProText-Heavy"/>
              </a:rPr>
              <a:t>СИ</a:t>
            </a:r>
            <a:r>
              <a:rPr sz="5750" b="1" spc="-40" dirty="0">
                <a:latin typeface="SFProText-Heavy"/>
                <a:cs typeface="SFProText-Heavy"/>
              </a:rPr>
              <a:t>Б</a:t>
            </a:r>
            <a:r>
              <a:rPr sz="5750" b="1" spc="0" dirty="0">
                <a:latin typeface="SFProText-Heavy"/>
                <a:cs typeface="SFProText-Heavy"/>
              </a:rPr>
              <a:t>О!</a:t>
            </a:r>
            <a:endParaRPr sz="5750">
              <a:latin typeface="SFProText-Heavy"/>
              <a:cs typeface="SFProText-Heavy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3864366"/>
            <a:ext cx="3315970" cy="1328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800" b="1" spc="-10" dirty="0">
                <a:solidFill>
                  <a:srgbClr val="FFFFFF"/>
                </a:solidFill>
                <a:latin typeface="SFProText-Heavy"/>
                <a:cs typeface="SFProText-Heavy"/>
              </a:rPr>
              <a:t>Сергей Кутылев</a:t>
            </a:r>
            <a:endParaRPr sz="1800" dirty="0">
              <a:latin typeface="SFProText-Heavy"/>
              <a:cs typeface="SFProText-Heavy"/>
            </a:endParaRPr>
          </a:p>
          <a:p>
            <a:pPr marL="12700" marR="5080">
              <a:lnSpc>
                <a:spcPct val="100000"/>
              </a:lnSpc>
              <a:spcBef>
                <a:spcPts val="2080"/>
              </a:spcBef>
            </a:pPr>
            <a:r>
              <a:rPr lang="ru-RU" sz="1400" b="1" dirty="0">
                <a:solidFill>
                  <a:srgbClr val="52A5CB"/>
                </a:solidFill>
                <a:latin typeface="SFProText-Semibold"/>
                <a:cs typeface="SFProText-Semibold"/>
              </a:rPr>
              <a:t>Преподаватель</a:t>
            </a:r>
            <a:endParaRPr sz="1900" dirty="0">
              <a:latin typeface="Times New Roman"/>
              <a:cs typeface="Times New Roman"/>
            </a:endParaRPr>
          </a:p>
          <a:p>
            <a:pPr marL="12700" marR="913130">
              <a:lnSpc>
                <a:spcPct val="100000"/>
              </a:lnSpc>
            </a:pPr>
            <a:r>
              <a:rPr lang="en-US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s.kutylev</a:t>
            </a:r>
            <a:r>
              <a:rPr sz="1800" b="1" spc="-15" dirty="0">
                <a:solidFill>
                  <a:srgbClr val="FFFFFF"/>
                </a:solidFill>
                <a:latin typeface="SFProText-Semibold"/>
                <a:cs typeface="SFProText-Semibold"/>
                <a:hlinkClick r:id="rId2"/>
              </a:rPr>
              <a:t>@hackeru.com </a:t>
            </a:r>
            <a:r>
              <a:rPr sz="1800" b="1" spc="-15" dirty="0">
                <a:solidFill>
                  <a:srgbClr val="FFFFFF"/>
                </a:solidFill>
                <a:latin typeface="SFProText-Semibold"/>
                <a:cs typeface="SFProText-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FProText-Semibold"/>
                <a:cs typeface="SFProText-Semibold"/>
              </a:rPr>
              <a:t>hackeru.pro</a:t>
            </a:r>
            <a:endParaRPr sz="1800" dirty="0">
              <a:latin typeface="SFProText-Semibold"/>
              <a:cs typeface="SFProText-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93994" y="56512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4129" y="0"/>
            <a:ext cx="300990" cy="277495"/>
          </a:xfrm>
          <a:custGeom>
            <a:avLst/>
            <a:gdLst/>
            <a:ahLst/>
            <a:cxnLst/>
            <a:rect l="l" t="t" r="r" b="b"/>
            <a:pathLst>
              <a:path w="300989" h="277495">
                <a:moveTo>
                  <a:pt x="0" y="277444"/>
                </a:moveTo>
                <a:lnTo>
                  <a:pt x="300761" y="277444"/>
                </a:lnTo>
                <a:lnTo>
                  <a:pt x="300761" y="0"/>
                </a:lnTo>
                <a:lnTo>
                  <a:pt x="0" y="0"/>
                </a:lnTo>
                <a:lnTo>
                  <a:pt x="0" y="277444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5766" y="1889747"/>
            <a:ext cx="576580" cy="558800"/>
          </a:xfrm>
          <a:custGeom>
            <a:avLst/>
            <a:gdLst/>
            <a:ahLst/>
            <a:cxnLst/>
            <a:rect l="l" t="t" r="r" b="b"/>
            <a:pathLst>
              <a:path w="576579" h="558800">
                <a:moveTo>
                  <a:pt x="0" y="558253"/>
                </a:moveTo>
                <a:lnTo>
                  <a:pt x="576237" y="558253"/>
                </a:lnTo>
                <a:lnTo>
                  <a:pt x="576237" y="0"/>
                </a:lnTo>
                <a:lnTo>
                  <a:pt x="0" y="0"/>
                </a:lnTo>
                <a:lnTo>
                  <a:pt x="0" y="558253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02005" y="5906389"/>
            <a:ext cx="629285" cy="610235"/>
          </a:xfrm>
          <a:custGeom>
            <a:avLst/>
            <a:gdLst/>
            <a:ahLst/>
            <a:cxnLst/>
            <a:rect l="l" t="t" r="r" b="b"/>
            <a:pathLst>
              <a:path w="629284" h="610234">
                <a:moveTo>
                  <a:pt x="0" y="609612"/>
                </a:moveTo>
                <a:lnTo>
                  <a:pt x="629234" y="609612"/>
                </a:lnTo>
                <a:lnTo>
                  <a:pt x="629234" y="0"/>
                </a:lnTo>
                <a:lnTo>
                  <a:pt x="0" y="0"/>
                </a:lnTo>
                <a:lnTo>
                  <a:pt x="0" y="609612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5004" y="2448013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9995" y="4212005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7234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188008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31240" y="651416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45">
            <a:extLst>
              <a:ext uri="{FF2B5EF4-FFF2-40B4-BE49-F238E27FC236}">
                <a16:creationId xmlns:a16="http://schemas.microsoft.com/office/drawing/2014/main" id="{CFCD24A8-0089-5849-9FAF-C216C808838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18</a:t>
            </a:fld>
            <a:endParaRPr sz="1500" baseline="277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Что такое</a:t>
            </a:r>
            <a:r>
              <a:rPr lang="en-US" dirty="0"/>
              <a:t> </a:t>
            </a:r>
            <a:r>
              <a:rPr lang="ru-RU" dirty="0"/>
              <a:t>непрерывная интеграция </a:t>
            </a:r>
            <a:r>
              <a:rPr lang="en-US" dirty="0"/>
              <a:t>(CI)?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2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800" dirty="0"/>
              <a:t>Непрерывная интеграция – это практика разработки программного обеспечения </a:t>
            </a:r>
            <a:r>
              <a:rPr lang="en" sz="2800" dirty="0"/>
              <a:t>DevOps, </a:t>
            </a:r>
            <a:r>
              <a:rPr lang="ru-RU" sz="2800" dirty="0"/>
              <a:t>при которой разработчики регулярно объединяют изменения программного кода в центральном </a:t>
            </a:r>
            <a:r>
              <a:rPr lang="ru-RU" sz="2800" dirty="0" err="1"/>
              <a:t>репозитории</a:t>
            </a:r>
            <a:r>
              <a:rPr lang="ru-RU" sz="2800" dirty="0"/>
              <a:t>, после чего автоматически выполняется сборка, тестирование и запуск. Главная задача непрерывной интеграции – быстрее находить и исправлять ошибки, улучшать качество ПО и сокращать временные затраты на проверку и выпуск новых обновлений ПО.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Зачем нужна непрерывная интеграция </a:t>
            </a:r>
            <a:r>
              <a:rPr lang="en-US" dirty="0"/>
              <a:t>?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3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663D570D-E6FC-2045-AE3E-10C7DD592D98}"/>
              </a:ext>
            </a:extLst>
          </p:cNvPr>
          <p:cNvSpPr txBox="1"/>
          <p:nvPr/>
        </p:nvSpPr>
        <p:spPr>
          <a:xfrm>
            <a:off x="519799" y="2112391"/>
            <a:ext cx="9741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Может помочь вам быстрее и с большим качеством создавать лучшее программное обеспечение.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ADB8DF-83A2-1640-8FEF-FCFEAE04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498" y="3167328"/>
            <a:ext cx="4166028" cy="34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Риски, снижаемые с помощью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4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Риск 1 – Позднее исправление ошибок стоит дорого.</a:t>
            </a:r>
          </a:p>
        </p:txBody>
      </p:sp>
      <p:pic>
        <p:nvPicPr>
          <p:cNvPr id="1025" name="Picture 1" descr="page10image19831360">
            <a:extLst>
              <a:ext uri="{FF2B5EF4-FFF2-40B4-BE49-F238E27FC236}">
                <a16:creationId xmlns:a16="http://schemas.microsoft.com/office/drawing/2014/main" id="{468AF88F-931E-6644-A3AD-B81533BC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06" y="2798905"/>
            <a:ext cx="7129303" cy="364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73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Риски, снижаемые с помощью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5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Риск 2 – Отсутствие сплоченности команды.</a:t>
            </a: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«Изменения в ветке </a:t>
            </a:r>
            <a:r>
              <a:rPr lang="en-US" sz="2800" dirty="0"/>
              <a:t>Bar </a:t>
            </a:r>
            <a:r>
              <a:rPr lang="ru-RU" sz="2800" dirty="0"/>
              <a:t>несовместимы с моими. Как мы их объединим?»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«Когда мы решили обновить версию </a:t>
            </a:r>
            <a:r>
              <a:rPr lang="en" sz="2800" dirty="0"/>
              <a:t>Super-</a:t>
            </a:r>
            <a:r>
              <a:rPr lang="ru-RU" sz="2800" dirty="0"/>
              <a:t>библиотеки до версии 2.0-</a:t>
            </a:r>
            <a:r>
              <a:rPr lang="en" sz="2800" dirty="0"/>
              <a:t>alpha?»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«Я думал, что вы исправили это 2 месяца назад!»</a:t>
            </a:r>
          </a:p>
        </p:txBody>
      </p:sp>
    </p:spTree>
    <p:extLst>
      <p:ext uri="{BB962C8B-B14F-4D97-AF65-F5344CB8AC3E}">
        <p14:creationId xmlns:p14="http://schemas.microsoft.com/office/powerpoint/2010/main" val="217872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Риски, снижаемые с помощью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6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Риск 3 – Низкое качество кодовой базы.</a:t>
            </a: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«У нас 3 класса делают одно и то же??»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«Все знают, что двойная проверка блокировки - плохая идея!»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«Почему я не могу просто включить </a:t>
            </a:r>
            <a:r>
              <a:rPr lang="en" sz="2800" dirty="0"/>
              <a:t>Foo </a:t>
            </a:r>
            <a:r>
              <a:rPr lang="ru-RU" sz="2800" dirty="0"/>
              <a:t>и не требовать все остальные 13 библиотек?»</a:t>
            </a:r>
          </a:p>
        </p:txBody>
      </p:sp>
    </p:spTree>
    <p:extLst>
      <p:ext uri="{BB962C8B-B14F-4D97-AF65-F5344CB8AC3E}">
        <p14:creationId xmlns:p14="http://schemas.microsoft.com/office/powerpoint/2010/main" val="188716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Риски, снижаемые с помощью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7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Риск 4 – Отсутствие прозрачности проекта.</a:t>
            </a: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«Почему тесты завершаются неуспешно?»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«Что в версии сборки 1.2.3?»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«Каково сейчас покрытие кода?»</a:t>
            </a:r>
          </a:p>
        </p:txBody>
      </p:sp>
    </p:spTree>
    <p:extLst>
      <p:ext uri="{BB962C8B-B14F-4D97-AF65-F5344CB8AC3E}">
        <p14:creationId xmlns:p14="http://schemas.microsoft.com/office/powerpoint/2010/main" val="142504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Риски, снижаемые с помощью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8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9799" y="2112391"/>
            <a:ext cx="97418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/>
            <a:r>
              <a:rPr lang="ru-RU" sz="2800" dirty="0"/>
              <a:t>Риск 5 – Отсутствие развертываемого программного обеспечения.</a:t>
            </a:r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19798" y="2958371"/>
            <a:ext cx="9741801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«Это работает на моей машине!»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«Мне нужна новая сборка для тестирования»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«[Босс | клиент | покровитель] идет, мы должны продемонстрировать прогресс как можно скорее»</a:t>
            </a:r>
          </a:p>
        </p:txBody>
      </p:sp>
    </p:spTree>
    <p:extLst>
      <p:ext uri="{BB962C8B-B14F-4D97-AF65-F5344CB8AC3E}">
        <p14:creationId xmlns:p14="http://schemas.microsoft.com/office/powerpoint/2010/main" val="318708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027758" y="3706050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342" y="3392411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69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69" y="0"/>
                </a:lnTo>
                <a:lnTo>
                  <a:pt x="306069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994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70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70" y="0"/>
                </a:lnTo>
                <a:lnTo>
                  <a:pt x="306070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486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70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3099" y="3391344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306057" y="313207"/>
                </a:moveTo>
                <a:lnTo>
                  <a:pt x="0" y="313207"/>
                </a:lnTo>
                <a:lnTo>
                  <a:pt x="0" y="0"/>
                </a:lnTo>
                <a:lnTo>
                  <a:pt x="306057" y="0"/>
                </a:lnTo>
                <a:lnTo>
                  <a:pt x="306057" y="313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" y="12"/>
            <a:ext cx="10685780" cy="1776095"/>
          </a:xfrm>
          <a:custGeom>
            <a:avLst/>
            <a:gdLst/>
            <a:ahLst/>
            <a:cxnLst/>
            <a:rect l="l" t="t" r="r" b="b"/>
            <a:pathLst>
              <a:path w="10685780" h="1776095">
                <a:moveTo>
                  <a:pt x="0" y="1775993"/>
                </a:moveTo>
                <a:lnTo>
                  <a:pt x="10685640" y="1775993"/>
                </a:lnTo>
                <a:lnTo>
                  <a:pt x="10685640" y="0"/>
                </a:lnTo>
                <a:lnTo>
                  <a:pt x="0" y="0"/>
                </a:lnTo>
                <a:lnTo>
                  <a:pt x="0" y="1775993"/>
                </a:lnTo>
                <a:close/>
              </a:path>
            </a:pathLst>
          </a:custGeom>
          <a:solidFill>
            <a:srgbClr val="006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4500" y="301237"/>
            <a:ext cx="307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275" algn="l"/>
              </a:tabLst>
            </a:pPr>
            <a:r>
              <a:rPr lang="ru-RU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Курс </a:t>
            </a:r>
            <a:r>
              <a:rPr lang="en-GB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Development and Operation</a:t>
            </a:r>
            <a:r>
              <a:rPr lang="en-US" sz="1400" b="1" spc="75" dirty="0">
                <a:solidFill>
                  <a:srgbClr val="52A5CB"/>
                </a:solidFill>
                <a:latin typeface="SFProText-Heavy"/>
                <a:cs typeface="SFProText-Heavy"/>
              </a:rPr>
              <a:t>s</a:t>
            </a:r>
            <a:endParaRPr lang="en-GB" sz="1400" dirty="0">
              <a:latin typeface="SFProText-Heavy"/>
              <a:cs typeface="SFProText-Heav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9754" y="12"/>
            <a:ext cx="582930" cy="565150"/>
          </a:xfrm>
          <a:custGeom>
            <a:avLst/>
            <a:gdLst/>
            <a:ahLst/>
            <a:cxnLst/>
            <a:rect l="l" t="t" r="r" b="b"/>
            <a:pathLst>
              <a:path w="582929" h="565150">
                <a:moveTo>
                  <a:pt x="0" y="564756"/>
                </a:moveTo>
                <a:lnTo>
                  <a:pt x="582764" y="564756"/>
                </a:lnTo>
                <a:lnTo>
                  <a:pt x="582764" y="0"/>
                </a:lnTo>
                <a:lnTo>
                  <a:pt x="0" y="0"/>
                </a:lnTo>
                <a:lnTo>
                  <a:pt x="0" y="5647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1819" y="564769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5109" y="1484630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Типичные шаги </a:t>
            </a:r>
            <a:r>
              <a:rPr lang="en-US" spc="-10" dirty="0"/>
              <a:t>CI</a:t>
            </a:r>
            <a:endParaRPr spc="-10" dirty="0"/>
          </a:p>
        </p:txBody>
      </p:sp>
      <p:sp>
        <p:nvSpPr>
          <p:cNvPr id="22" name="object 22"/>
          <p:cNvSpPr/>
          <p:nvPr/>
        </p:nvSpPr>
        <p:spPr>
          <a:xfrm>
            <a:off x="1340726" y="1776006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30">
                <a:moveTo>
                  <a:pt x="0" y="582764"/>
                </a:moveTo>
                <a:lnTo>
                  <a:pt x="582764" y="582764"/>
                </a:lnTo>
                <a:lnTo>
                  <a:pt x="582764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964" y="236815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2004" y="26595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4394" y="5544007"/>
            <a:ext cx="527685" cy="582930"/>
          </a:xfrm>
          <a:custGeom>
            <a:avLst/>
            <a:gdLst/>
            <a:ahLst/>
            <a:cxnLst/>
            <a:rect l="l" t="t" r="r" b="b"/>
            <a:pathLst>
              <a:path w="527684" h="582929">
                <a:moveTo>
                  <a:pt x="0" y="582764"/>
                </a:moveTo>
                <a:lnTo>
                  <a:pt x="527608" y="582764"/>
                </a:lnTo>
                <a:lnTo>
                  <a:pt x="527608" y="0"/>
                </a:lnTo>
                <a:lnTo>
                  <a:pt x="0" y="0"/>
                </a:lnTo>
                <a:lnTo>
                  <a:pt x="0" y="582764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89892" y="6699732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89" h="291465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1336" y="6984009"/>
            <a:ext cx="588645" cy="570230"/>
          </a:xfrm>
          <a:custGeom>
            <a:avLst/>
            <a:gdLst/>
            <a:ahLst/>
            <a:cxnLst/>
            <a:rect l="l" t="t" r="r" b="b"/>
            <a:pathLst>
              <a:path w="588645" h="570229">
                <a:moveTo>
                  <a:pt x="0" y="570191"/>
                </a:moveTo>
                <a:lnTo>
                  <a:pt x="588556" y="570191"/>
                </a:lnTo>
                <a:lnTo>
                  <a:pt x="588556" y="0"/>
                </a:lnTo>
                <a:lnTo>
                  <a:pt x="0" y="0"/>
                </a:lnTo>
                <a:lnTo>
                  <a:pt x="0" y="570191"/>
                </a:lnTo>
                <a:close/>
              </a:path>
            </a:pathLst>
          </a:custGeom>
          <a:solidFill>
            <a:srgbClr val="231F2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8000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52A5C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761" y="2067394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8001" y="1776006"/>
            <a:ext cx="300990" cy="291465"/>
          </a:xfrm>
          <a:custGeom>
            <a:avLst/>
            <a:gdLst/>
            <a:ahLst/>
            <a:cxnLst/>
            <a:rect l="l" t="t" r="r" b="b"/>
            <a:pathLst>
              <a:path w="300990" h="291464">
                <a:moveTo>
                  <a:pt x="0" y="291376"/>
                </a:moveTo>
                <a:lnTo>
                  <a:pt x="300761" y="291376"/>
                </a:lnTo>
                <a:lnTo>
                  <a:pt x="300761" y="0"/>
                </a:lnTo>
                <a:lnTo>
                  <a:pt x="0" y="0"/>
                </a:lnTo>
                <a:lnTo>
                  <a:pt x="0" y="291376"/>
                </a:lnTo>
                <a:close/>
              </a:path>
            </a:pathLst>
          </a:custGeom>
          <a:solidFill>
            <a:srgbClr val="231F2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72756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70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70" y="0"/>
                </a:lnTo>
                <a:lnTo>
                  <a:pt x="306070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9209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3547" y="3706063"/>
            <a:ext cx="306070" cy="304800"/>
          </a:xfrm>
          <a:custGeom>
            <a:avLst/>
            <a:gdLst/>
            <a:ahLst/>
            <a:cxnLst/>
            <a:rect l="l" t="t" r="r" b="b"/>
            <a:pathLst>
              <a:path w="306070" h="304800">
                <a:moveTo>
                  <a:pt x="306057" y="304342"/>
                </a:moveTo>
                <a:lnTo>
                  <a:pt x="0" y="304342"/>
                </a:lnTo>
                <a:lnTo>
                  <a:pt x="0" y="0"/>
                </a:lnTo>
                <a:lnTo>
                  <a:pt x="306057" y="0"/>
                </a:lnTo>
                <a:lnTo>
                  <a:pt x="306057" y="304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4716" y="1892800"/>
            <a:ext cx="354965" cy="244475"/>
          </a:xfrm>
          <a:custGeom>
            <a:avLst/>
            <a:gdLst/>
            <a:ahLst/>
            <a:cxnLst/>
            <a:rect l="l" t="t" r="r" b="b"/>
            <a:pathLst>
              <a:path w="354964" h="244475">
                <a:moveTo>
                  <a:pt x="160769" y="0"/>
                </a:moveTo>
                <a:lnTo>
                  <a:pt x="125381" y="7182"/>
                </a:lnTo>
                <a:lnTo>
                  <a:pt x="95972" y="26912"/>
                </a:lnTo>
                <a:lnTo>
                  <a:pt x="75399" y="56465"/>
                </a:lnTo>
                <a:lnTo>
                  <a:pt x="66522" y="93116"/>
                </a:lnTo>
                <a:lnTo>
                  <a:pt x="40344" y="100638"/>
                </a:lnTo>
                <a:lnTo>
                  <a:pt x="19230" y="117298"/>
                </a:lnTo>
                <a:lnTo>
                  <a:pt x="5132" y="140781"/>
                </a:lnTo>
                <a:lnTo>
                  <a:pt x="0" y="168770"/>
                </a:lnTo>
                <a:lnTo>
                  <a:pt x="5132" y="196753"/>
                </a:lnTo>
                <a:lnTo>
                  <a:pt x="19230" y="220237"/>
                </a:lnTo>
                <a:lnTo>
                  <a:pt x="40344" y="236900"/>
                </a:lnTo>
                <a:lnTo>
                  <a:pt x="66522" y="244424"/>
                </a:lnTo>
                <a:lnTo>
                  <a:pt x="66522" y="232778"/>
                </a:lnTo>
                <a:lnTo>
                  <a:pt x="44996" y="226256"/>
                </a:lnTo>
                <a:lnTo>
                  <a:pt x="27370" y="212232"/>
                </a:lnTo>
                <a:lnTo>
                  <a:pt x="15460" y="192480"/>
                </a:lnTo>
                <a:lnTo>
                  <a:pt x="11087" y="168770"/>
                </a:lnTo>
                <a:lnTo>
                  <a:pt x="15936" y="144033"/>
                </a:lnTo>
                <a:lnTo>
                  <a:pt x="29102" y="123663"/>
                </a:lnTo>
                <a:lnTo>
                  <a:pt x="48506" y="109841"/>
                </a:lnTo>
                <a:lnTo>
                  <a:pt x="72072" y="104749"/>
                </a:lnTo>
                <a:lnTo>
                  <a:pt x="77609" y="104749"/>
                </a:lnTo>
                <a:lnTo>
                  <a:pt x="77609" y="98932"/>
                </a:lnTo>
                <a:lnTo>
                  <a:pt x="84170" y="65034"/>
                </a:lnTo>
                <a:lnTo>
                  <a:pt x="102034" y="37276"/>
                </a:lnTo>
                <a:lnTo>
                  <a:pt x="128476" y="18521"/>
                </a:lnTo>
                <a:lnTo>
                  <a:pt x="160769" y="11633"/>
                </a:lnTo>
                <a:lnTo>
                  <a:pt x="205957" y="11633"/>
                </a:lnTo>
                <a:lnTo>
                  <a:pt x="185604" y="3181"/>
                </a:lnTo>
                <a:lnTo>
                  <a:pt x="160769" y="0"/>
                </a:lnTo>
                <a:close/>
              </a:path>
              <a:path w="354964" h="244475">
                <a:moveTo>
                  <a:pt x="205957" y="11633"/>
                </a:moveTo>
                <a:lnTo>
                  <a:pt x="160769" y="11633"/>
                </a:lnTo>
                <a:lnTo>
                  <a:pt x="182960" y="14565"/>
                </a:lnTo>
                <a:lnTo>
                  <a:pt x="203206" y="23090"/>
                </a:lnTo>
                <a:lnTo>
                  <a:pt x="220594" y="36798"/>
                </a:lnTo>
                <a:lnTo>
                  <a:pt x="234213" y="55283"/>
                </a:lnTo>
                <a:lnTo>
                  <a:pt x="235597" y="58191"/>
                </a:lnTo>
                <a:lnTo>
                  <a:pt x="243916" y="58191"/>
                </a:lnTo>
                <a:lnTo>
                  <a:pt x="264877" y="62397"/>
                </a:lnTo>
                <a:lnTo>
                  <a:pt x="278563" y="73288"/>
                </a:lnTo>
                <a:lnTo>
                  <a:pt x="286012" y="88270"/>
                </a:lnTo>
                <a:lnTo>
                  <a:pt x="288264" y="104749"/>
                </a:lnTo>
                <a:lnTo>
                  <a:pt x="288264" y="110566"/>
                </a:lnTo>
                <a:lnTo>
                  <a:pt x="293801" y="110566"/>
                </a:lnTo>
                <a:lnTo>
                  <a:pt x="313878" y="114954"/>
                </a:lnTo>
                <a:lnTo>
                  <a:pt x="329666" y="127119"/>
                </a:lnTo>
                <a:lnTo>
                  <a:pt x="339996" y="145558"/>
                </a:lnTo>
                <a:lnTo>
                  <a:pt x="343700" y="168770"/>
                </a:lnTo>
                <a:lnTo>
                  <a:pt x="339326" y="192480"/>
                </a:lnTo>
                <a:lnTo>
                  <a:pt x="327417" y="212232"/>
                </a:lnTo>
                <a:lnTo>
                  <a:pt x="309790" y="226256"/>
                </a:lnTo>
                <a:lnTo>
                  <a:pt x="288264" y="232778"/>
                </a:lnTo>
                <a:lnTo>
                  <a:pt x="288264" y="244424"/>
                </a:lnTo>
                <a:lnTo>
                  <a:pt x="314442" y="236900"/>
                </a:lnTo>
                <a:lnTo>
                  <a:pt x="335556" y="220237"/>
                </a:lnTo>
                <a:lnTo>
                  <a:pt x="349654" y="196753"/>
                </a:lnTo>
                <a:lnTo>
                  <a:pt x="354787" y="168770"/>
                </a:lnTo>
                <a:lnTo>
                  <a:pt x="350608" y="142306"/>
                </a:lnTo>
                <a:lnTo>
                  <a:pt x="339023" y="120754"/>
                </a:lnTo>
                <a:lnTo>
                  <a:pt x="321461" y="105751"/>
                </a:lnTo>
                <a:lnTo>
                  <a:pt x="299351" y="98932"/>
                </a:lnTo>
                <a:lnTo>
                  <a:pt x="294004" y="77240"/>
                </a:lnTo>
                <a:lnTo>
                  <a:pt x="282549" y="60732"/>
                </a:lnTo>
                <a:lnTo>
                  <a:pt x="265636" y="50228"/>
                </a:lnTo>
                <a:lnTo>
                  <a:pt x="243916" y="46545"/>
                </a:lnTo>
                <a:lnTo>
                  <a:pt x="241147" y="46545"/>
                </a:lnTo>
                <a:lnTo>
                  <a:pt x="226441" y="26998"/>
                </a:lnTo>
                <a:lnTo>
                  <a:pt x="207711" y="12361"/>
                </a:lnTo>
                <a:lnTo>
                  <a:pt x="205957" y="116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331" y="2033702"/>
            <a:ext cx="199555" cy="2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5630" y="7102803"/>
            <a:ext cx="340360" cy="254635"/>
          </a:xfrm>
          <a:custGeom>
            <a:avLst/>
            <a:gdLst/>
            <a:ahLst/>
            <a:cxnLst/>
            <a:rect l="l" t="t" r="r" b="b"/>
            <a:pathLst>
              <a:path w="340360" h="254634">
                <a:moveTo>
                  <a:pt x="336539" y="10591"/>
                </a:moveTo>
                <a:lnTo>
                  <a:pt x="324040" y="10591"/>
                </a:lnTo>
                <a:lnTo>
                  <a:pt x="329361" y="14554"/>
                </a:lnTo>
                <a:lnTo>
                  <a:pt x="329361" y="238239"/>
                </a:lnTo>
                <a:lnTo>
                  <a:pt x="324040" y="243522"/>
                </a:lnTo>
                <a:lnTo>
                  <a:pt x="191236" y="243522"/>
                </a:lnTo>
                <a:lnTo>
                  <a:pt x="191236" y="254114"/>
                </a:lnTo>
                <a:lnTo>
                  <a:pt x="318731" y="254114"/>
                </a:lnTo>
                <a:lnTo>
                  <a:pt x="326536" y="252481"/>
                </a:lnTo>
                <a:lnTo>
                  <a:pt x="333341" y="247996"/>
                </a:lnTo>
                <a:lnTo>
                  <a:pt x="338153" y="241276"/>
                </a:lnTo>
                <a:lnTo>
                  <a:pt x="339978" y="232943"/>
                </a:lnTo>
                <a:lnTo>
                  <a:pt x="339978" y="21183"/>
                </a:lnTo>
                <a:lnTo>
                  <a:pt x="338153" y="12848"/>
                </a:lnTo>
                <a:lnTo>
                  <a:pt x="336539" y="10591"/>
                </a:lnTo>
                <a:close/>
              </a:path>
              <a:path w="340360" h="254634">
                <a:moveTo>
                  <a:pt x="318731" y="0"/>
                </a:moveTo>
                <a:lnTo>
                  <a:pt x="21247" y="0"/>
                </a:lnTo>
                <a:lnTo>
                  <a:pt x="12885" y="1634"/>
                </a:lnTo>
                <a:lnTo>
                  <a:pt x="6142" y="6124"/>
                </a:lnTo>
                <a:lnTo>
                  <a:pt x="1639" y="12848"/>
                </a:lnTo>
                <a:lnTo>
                  <a:pt x="0" y="21183"/>
                </a:lnTo>
                <a:lnTo>
                  <a:pt x="0" y="31762"/>
                </a:lnTo>
                <a:lnTo>
                  <a:pt x="10617" y="31762"/>
                </a:lnTo>
                <a:lnTo>
                  <a:pt x="10617" y="14554"/>
                </a:lnTo>
                <a:lnTo>
                  <a:pt x="14604" y="10591"/>
                </a:lnTo>
                <a:lnTo>
                  <a:pt x="336539" y="10591"/>
                </a:lnTo>
                <a:lnTo>
                  <a:pt x="333341" y="6124"/>
                </a:lnTo>
                <a:lnTo>
                  <a:pt x="326536" y="1634"/>
                </a:lnTo>
                <a:lnTo>
                  <a:pt x="318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38115" y="7351623"/>
            <a:ext cx="10795" cy="53340"/>
          </a:xfrm>
          <a:custGeom>
            <a:avLst/>
            <a:gdLst/>
            <a:ahLst/>
            <a:cxnLst/>
            <a:rect l="l" t="t" r="r" b="b"/>
            <a:pathLst>
              <a:path w="10795" h="53340">
                <a:moveTo>
                  <a:pt x="0" y="52946"/>
                </a:moveTo>
                <a:lnTo>
                  <a:pt x="10629" y="52946"/>
                </a:lnTo>
                <a:lnTo>
                  <a:pt x="10629" y="0"/>
                </a:lnTo>
                <a:lnTo>
                  <a:pt x="0" y="0"/>
                </a:lnTo>
                <a:lnTo>
                  <a:pt x="0" y="52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6868" y="7399273"/>
            <a:ext cx="53340" cy="10795"/>
          </a:xfrm>
          <a:custGeom>
            <a:avLst/>
            <a:gdLst/>
            <a:ahLst/>
            <a:cxnLst/>
            <a:rect l="l" t="t" r="r" b="b"/>
            <a:pathLst>
              <a:path w="53339" h="10795">
                <a:moveTo>
                  <a:pt x="0" y="10591"/>
                </a:moveTo>
                <a:lnTo>
                  <a:pt x="53124" y="10591"/>
                </a:lnTo>
                <a:lnTo>
                  <a:pt x="53124" y="0"/>
                </a:lnTo>
                <a:lnTo>
                  <a:pt x="0" y="0"/>
                </a:lnTo>
                <a:lnTo>
                  <a:pt x="0" y="10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6866" y="730948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495" y="0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9053" y="7134227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180"/>
                </a:lnTo>
              </a:path>
            </a:pathLst>
          </a:custGeom>
          <a:ln w="106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6877" y="7129147"/>
            <a:ext cx="297815" cy="0"/>
          </a:xfrm>
          <a:custGeom>
            <a:avLst/>
            <a:gdLst/>
            <a:ahLst/>
            <a:cxnLst/>
            <a:rect l="l" t="t" r="r" b="b"/>
            <a:pathLst>
              <a:path w="297814">
                <a:moveTo>
                  <a:pt x="0" y="0"/>
                </a:moveTo>
                <a:lnTo>
                  <a:pt x="297484" y="0"/>
                </a:lnTo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25618" y="7144715"/>
            <a:ext cx="297497" cy="26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8618" y="5677935"/>
            <a:ext cx="314807" cy="314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431800" y="6969059"/>
            <a:ext cx="1350010" cy="30841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4"/>
              </a:spcBef>
            </a:pPr>
            <a:fld id="{81D60167-4931-47E6-BA6A-407CBD079E47}" type="slidenum">
              <a:rPr sz="1800" smtClean="0">
                <a:solidFill>
                  <a:srgbClr val="BCBEC0"/>
                </a:solidFill>
              </a:rPr>
              <a:t>9</a:t>
            </a:fld>
            <a:endParaRPr sz="1500" baseline="2777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900" y="6864642"/>
            <a:ext cx="1410741" cy="348105"/>
          </a:xfrm>
          <a:prstGeom prst="rect">
            <a:avLst/>
          </a:prstGeom>
        </p:spPr>
      </p:pic>
      <p:sp>
        <p:nvSpPr>
          <p:cNvPr id="47" name="object 18">
            <a:extLst>
              <a:ext uri="{FF2B5EF4-FFF2-40B4-BE49-F238E27FC236}">
                <a16:creationId xmlns:a16="http://schemas.microsoft.com/office/drawing/2014/main" id="{1DE523A4-AE85-534E-A6EA-2715FB38CA8D}"/>
              </a:ext>
            </a:extLst>
          </p:cNvPr>
          <p:cNvSpPr txBox="1"/>
          <p:nvPr/>
        </p:nvSpPr>
        <p:spPr>
          <a:xfrm>
            <a:off x="536817" y="2303002"/>
            <a:ext cx="9741801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Компиляция (Гарантирует, что код на самом деле компилируется на каждой целевой платформе);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Тестовое выполнение </a:t>
            </a:r>
            <a:r>
              <a:rPr lang="en-US" sz="2800" dirty="0"/>
              <a:t>(</a:t>
            </a:r>
            <a:r>
              <a:rPr lang="ru-RU" sz="2800" dirty="0"/>
              <a:t>Обеспечивает функционирование продукта в соответствии с ожиданиями благодаря повторяемому тестированию</a:t>
            </a:r>
            <a:r>
              <a:rPr lang="en-US" sz="2800" dirty="0"/>
              <a:t>);</a:t>
            </a:r>
            <a:endParaRPr lang="ru-RU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Интеграция базы данных</a:t>
            </a:r>
            <a:r>
              <a:rPr lang="en-US" sz="2800" dirty="0"/>
              <a:t> (</a:t>
            </a:r>
            <a:r>
              <a:rPr lang="ru-RU" sz="2800" dirty="0"/>
              <a:t>Обеспечивает синхронизацию БД и кода</a:t>
            </a:r>
            <a:r>
              <a:rPr lang="en-US" sz="2800" dirty="0"/>
              <a:t>)</a:t>
            </a:r>
            <a:r>
              <a:rPr lang="ru-RU" sz="2800" dirty="0"/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Проверка кода</a:t>
            </a:r>
            <a:r>
              <a:rPr lang="en-US" sz="2800" dirty="0"/>
              <a:t> (</a:t>
            </a:r>
            <a:r>
              <a:rPr lang="ru-RU" sz="2800" dirty="0"/>
              <a:t>Обеспечивает здоровую базу кода</a:t>
            </a:r>
            <a:r>
              <a:rPr lang="en-US" sz="2800" dirty="0"/>
              <a:t>, </a:t>
            </a:r>
            <a:r>
              <a:rPr lang="ru-RU" sz="2800" dirty="0"/>
              <a:t>выявляет проблемы на ранней стадии</a:t>
            </a:r>
            <a:r>
              <a:rPr lang="en-US" sz="2800" dirty="0"/>
              <a:t>, </a:t>
            </a:r>
            <a:r>
              <a:rPr lang="ru-RU" sz="2800" dirty="0"/>
              <a:t>применяет лучшие практики);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800" dirty="0"/>
              <a:t>Автоматическое развертывание (Продукты могут быть выпущены в любое время);</a:t>
            </a:r>
          </a:p>
        </p:txBody>
      </p:sp>
    </p:spTree>
    <p:extLst>
      <p:ext uri="{BB962C8B-B14F-4D97-AF65-F5344CB8AC3E}">
        <p14:creationId xmlns:p14="http://schemas.microsoft.com/office/powerpoint/2010/main" val="146240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26644</TotalTime>
  <Words>726</Words>
  <Application>Microsoft Macintosh PowerPoint</Application>
  <PresentationFormat>Произвольный</PresentationFormat>
  <Paragraphs>118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SF Pro Text</vt:lpstr>
      <vt:lpstr>SFProText-Heavy</vt:lpstr>
      <vt:lpstr>SFProText-Medium</vt:lpstr>
      <vt:lpstr>SFProText-Semibold</vt:lpstr>
      <vt:lpstr>Times New Roman</vt:lpstr>
      <vt:lpstr>Office Theme</vt:lpstr>
      <vt:lpstr>Занятие 13 (05.03.2020)</vt:lpstr>
      <vt:lpstr>Что такое непрерывная интеграция (CI)?</vt:lpstr>
      <vt:lpstr>Зачем нужна непрерывная интеграция ?</vt:lpstr>
      <vt:lpstr>Риски, снижаемые с помощью CI</vt:lpstr>
      <vt:lpstr>Риски, снижаемые с помощью CI</vt:lpstr>
      <vt:lpstr>Риски, снижаемые с помощью CI</vt:lpstr>
      <vt:lpstr>Риски, снижаемые с помощью CI</vt:lpstr>
      <vt:lpstr>Риски, снижаемые с помощью CI</vt:lpstr>
      <vt:lpstr>Типичные шаги CI</vt:lpstr>
      <vt:lpstr>Что такое Jenkins?</vt:lpstr>
      <vt:lpstr>Зачем нужен Jenkins?</vt:lpstr>
      <vt:lpstr>Терминология</vt:lpstr>
      <vt:lpstr>Архитектура </vt:lpstr>
      <vt:lpstr>Пользовательский интерфейс </vt:lpstr>
      <vt:lpstr>Задача</vt:lpstr>
      <vt:lpstr>Пайплайн</vt:lpstr>
      <vt:lpstr>Синтаксис пайплайна</vt:lpstr>
      <vt:lpstr>СПАСИБО!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</dc:title>
  <cp:lastModifiedBy>Овчинцев Евгений Михайлович</cp:lastModifiedBy>
  <cp:revision>155</cp:revision>
  <dcterms:created xsi:type="dcterms:W3CDTF">2018-05-28T16:14:58Z</dcterms:created>
  <dcterms:modified xsi:type="dcterms:W3CDTF">2020-03-05T11:08:41Z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2018-05-28T00:00:00Z</vt:filetime>
  </property>
</Properties>
</file>